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303" r:id="rId7"/>
    <p:sldId id="261" r:id="rId8"/>
    <p:sldId id="262" r:id="rId9"/>
    <p:sldId id="263" r:id="rId10"/>
    <p:sldId id="264" r:id="rId11"/>
    <p:sldId id="265" r:id="rId12"/>
    <p:sldId id="267" r:id="rId13"/>
    <p:sldId id="266" r:id="rId14"/>
    <p:sldId id="268" r:id="rId15"/>
    <p:sldId id="269" r:id="rId16"/>
    <p:sldId id="270" r:id="rId17"/>
    <p:sldId id="304" r:id="rId18"/>
    <p:sldId id="271" r:id="rId19"/>
    <p:sldId id="272" r:id="rId20"/>
    <p:sldId id="273" r:id="rId21"/>
    <p:sldId id="274" r:id="rId22"/>
    <p:sldId id="275" r:id="rId23"/>
    <p:sldId id="302" r:id="rId24"/>
    <p:sldId id="276" r:id="rId25"/>
    <p:sldId id="277" r:id="rId26"/>
    <p:sldId id="278" r:id="rId27"/>
    <p:sldId id="279" r:id="rId28"/>
    <p:sldId id="280" r:id="rId29"/>
    <p:sldId id="281" r:id="rId30"/>
    <p:sldId id="307" r:id="rId31"/>
    <p:sldId id="283" r:id="rId32"/>
    <p:sldId id="282" r:id="rId33"/>
    <p:sldId id="284" r:id="rId34"/>
    <p:sldId id="295" r:id="rId35"/>
    <p:sldId id="296" r:id="rId36"/>
    <p:sldId id="305" r:id="rId37"/>
    <p:sldId id="297" r:id="rId38"/>
    <p:sldId id="298" r:id="rId39"/>
    <p:sldId id="299" r:id="rId40"/>
    <p:sldId id="306" r:id="rId41"/>
    <p:sldId id="300" r:id="rId42"/>
    <p:sldId id="289" r:id="rId43"/>
    <p:sldId id="301" r:id="rId44"/>
    <p:sldId id="290" r:id="rId45"/>
    <p:sldId id="292" r:id="rId46"/>
    <p:sldId id="28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650" autoAdjust="0"/>
  </p:normalViewPr>
  <p:slideViewPr>
    <p:cSldViewPr snapToGrid="0">
      <p:cViewPr varScale="1">
        <p:scale>
          <a:sx n="62" d="100"/>
          <a:sy n="62" d="100"/>
        </p:scale>
        <p:origin x="144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Accuracy</a:t>
            </a:r>
            <a:r>
              <a:rPr lang="en-US" baseline="0" dirty="0"/>
              <a:t> for CLEVR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Accuracy</c:v>
                </c:pt>
              </c:strCache>
            </c:strRef>
          </c:tx>
          <c:spPr>
            <a:solidFill>
              <a:schemeClr val="accent1"/>
            </a:solidFill>
            <a:ln>
              <a:noFill/>
            </a:ln>
            <a:effectLst/>
          </c:spPr>
          <c:invertIfNegative val="0"/>
          <c:cat>
            <c:strRef>
              <c:f>Sheet1!$A$2:$A$4</c:f>
              <c:strCache>
                <c:ptCount val="3"/>
                <c:pt idx="0">
                  <c:v>LLaMA 3.2 90B</c:v>
                </c:pt>
                <c:pt idx="1">
                  <c:v>Dual-Stream Agent</c:v>
                </c:pt>
                <c:pt idx="2">
                  <c:v>Human Evaluation</c:v>
                </c:pt>
              </c:strCache>
            </c:strRef>
          </c:cat>
          <c:val>
            <c:numRef>
              <c:f>Sheet1!$B$2:$B$4</c:f>
              <c:numCache>
                <c:formatCode>General</c:formatCode>
                <c:ptCount val="3"/>
                <c:pt idx="0">
                  <c:v>0.48</c:v>
                </c:pt>
                <c:pt idx="1">
                  <c:v>0.67</c:v>
                </c:pt>
                <c:pt idx="2">
                  <c:v>0.99</c:v>
                </c:pt>
              </c:numCache>
            </c:numRef>
          </c:val>
          <c:extLst>
            <c:ext xmlns:c16="http://schemas.microsoft.com/office/drawing/2014/chart" uri="{C3380CC4-5D6E-409C-BE32-E72D297353CC}">
              <c16:uniqueId val="{00000000-7B67-4082-8A98-6C6EC84A7AB2}"/>
            </c:ext>
          </c:extLst>
        </c:ser>
        <c:dLbls>
          <c:showLegendKey val="0"/>
          <c:showVal val="0"/>
          <c:showCatName val="0"/>
          <c:showSerName val="0"/>
          <c:showPercent val="0"/>
          <c:showBubbleSize val="0"/>
        </c:dLbls>
        <c:gapWidth val="219"/>
        <c:overlap val="-27"/>
        <c:axId val="1366921343"/>
        <c:axId val="1366911263"/>
      </c:barChart>
      <c:catAx>
        <c:axId val="136692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6911263"/>
        <c:crosses val="autoZero"/>
        <c:auto val="1"/>
        <c:lblAlgn val="ctr"/>
        <c:lblOffset val="100"/>
        <c:noMultiLvlLbl val="0"/>
      </c:catAx>
      <c:valAx>
        <c:axId val="1366911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6921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Accuracy</c:v>
                </c:pt>
              </c:strCache>
            </c:strRef>
          </c:tx>
          <c:spPr>
            <a:solidFill>
              <a:schemeClr val="accent1"/>
            </a:solidFill>
            <a:ln>
              <a:noFill/>
            </a:ln>
            <a:effectLst/>
          </c:spPr>
          <c:invertIfNegative val="0"/>
          <c:cat>
            <c:strRef>
              <c:f>Sheet1!$A$2:$A$4</c:f>
              <c:strCache>
                <c:ptCount val="3"/>
                <c:pt idx="0">
                  <c:v>LLaMA 3.2 90B</c:v>
                </c:pt>
                <c:pt idx="1">
                  <c:v>Dual Stream Agent</c:v>
                </c:pt>
                <c:pt idx="2">
                  <c:v>Human</c:v>
                </c:pt>
              </c:strCache>
            </c:strRef>
          </c:cat>
          <c:val>
            <c:numRef>
              <c:f>Sheet1!$B$2:$B$4</c:f>
              <c:numCache>
                <c:formatCode>General</c:formatCode>
                <c:ptCount val="3"/>
                <c:pt idx="0">
                  <c:v>0.8</c:v>
                </c:pt>
                <c:pt idx="1">
                  <c:v>0.89</c:v>
                </c:pt>
                <c:pt idx="2">
                  <c:v>1</c:v>
                </c:pt>
              </c:numCache>
            </c:numRef>
          </c:val>
          <c:extLst>
            <c:ext xmlns:c16="http://schemas.microsoft.com/office/drawing/2014/chart" uri="{C3380CC4-5D6E-409C-BE32-E72D297353CC}">
              <c16:uniqueId val="{00000000-DD95-4003-89E7-F5B3C76F0250}"/>
            </c:ext>
          </c:extLst>
        </c:ser>
        <c:dLbls>
          <c:showLegendKey val="0"/>
          <c:showVal val="0"/>
          <c:showCatName val="0"/>
          <c:showSerName val="0"/>
          <c:showPercent val="0"/>
          <c:showBubbleSize val="0"/>
        </c:dLbls>
        <c:gapWidth val="219"/>
        <c:overlap val="-27"/>
        <c:axId val="1366930463"/>
        <c:axId val="1366931423"/>
      </c:barChart>
      <c:catAx>
        <c:axId val="136693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6931423"/>
        <c:crosses val="autoZero"/>
        <c:auto val="1"/>
        <c:lblAlgn val="ctr"/>
        <c:lblOffset val="100"/>
        <c:noMultiLvlLbl val="0"/>
      </c:catAx>
      <c:valAx>
        <c:axId val="1366931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6930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05CA2-D975-486A-B993-FED933BC5211}"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C4AC5-FB1C-498E-8BFE-E17C3DFA8236}" type="slidenum">
              <a:rPr lang="en-US" smtClean="0"/>
              <a:t>‹#›</a:t>
            </a:fld>
            <a:endParaRPr lang="en-US"/>
          </a:p>
        </p:txBody>
      </p:sp>
    </p:spTree>
    <p:extLst>
      <p:ext uri="{BB962C8B-B14F-4D97-AF65-F5344CB8AC3E}">
        <p14:creationId xmlns:p14="http://schemas.microsoft.com/office/powerpoint/2010/main" val="240971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1</a:t>
            </a:fld>
            <a:endParaRPr lang="en-US"/>
          </a:p>
        </p:txBody>
      </p:sp>
    </p:spTree>
    <p:extLst>
      <p:ext uri="{BB962C8B-B14F-4D97-AF65-F5344CB8AC3E}">
        <p14:creationId xmlns:p14="http://schemas.microsoft.com/office/powerpoint/2010/main" val="3890629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36</a:t>
            </a:fld>
            <a:endParaRPr lang="en-US"/>
          </a:p>
        </p:txBody>
      </p:sp>
    </p:spTree>
    <p:extLst>
      <p:ext uri="{BB962C8B-B14F-4D97-AF65-F5344CB8AC3E}">
        <p14:creationId xmlns:p14="http://schemas.microsoft.com/office/powerpoint/2010/main" val="156110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40</a:t>
            </a:fld>
            <a:endParaRPr lang="en-US"/>
          </a:p>
        </p:txBody>
      </p:sp>
    </p:spTree>
    <p:extLst>
      <p:ext uri="{BB962C8B-B14F-4D97-AF65-F5344CB8AC3E}">
        <p14:creationId xmlns:p14="http://schemas.microsoft.com/office/powerpoint/2010/main" val="262019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42</a:t>
            </a:fld>
            <a:endParaRPr lang="en-US"/>
          </a:p>
        </p:txBody>
      </p:sp>
    </p:spTree>
    <p:extLst>
      <p:ext uri="{BB962C8B-B14F-4D97-AF65-F5344CB8AC3E}">
        <p14:creationId xmlns:p14="http://schemas.microsoft.com/office/powerpoint/2010/main" val="264651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43</a:t>
            </a:fld>
            <a:endParaRPr lang="en-US"/>
          </a:p>
        </p:txBody>
      </p:sp>
    </p:spTree>
    <p:extLst>
      <p:ext uri="{BB962C8B-B14F-4D97-AF65-F5344CB8AC3E}">
        <p14:creationId xmlns:p14="http://schemas.microsoft.com/office/powerpoint/2010/main" val="395727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2</a:t>
            </a:fld>
            <a:endParaRPr lang="en-US"/>
          </a:p>
        </p:txBody>
      </p:sp>
    </p:spTree>
    <p:extLst>
      <p:ext uri="{BB962C8B-B14F-4D97-AF65-F5344CB8AC3E}">
        <p14:creationId xmlns:p14="http://schemas.microsoft.com/office/powerpoint/2010/main" val="293484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3</a:t>
            </a:fld>
            <a:endParaRPr lang="en-US"/>
          </a:p>
        </p:txBody>
      </p:sp>
    </p:spTree>
    <p:extLst>
      <p:ext uri="{BB962C8B-B14F-4D97-AF65-F5344CB8AC3E}">
        <p14:creationId xmlns:p14="http://schemas.microsoft.com/office/powerpoint/2010/main" val="130403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Hulse et al. reconstructed the synapse-level connectome of the Drosophila central complex using large-scale EM data, such as recurrent loops, fan-in/fan-out pathways, and cell-type–specific integration channels, The work quantitatively identifies circuit asymmetries, convergence ratios, and connectivity strengths that together form a computational architecture for goal-directed navigation and context-dependent action selection, making it a foundational reference for understanding biologically grounded navigation models.</a:t>
            </a:r>
          </a:p>
        </p:txBody>
      </p:sp>
      <p:sp>
        <p:nvSpPr>
          <p:cNvPr id="4" name="Slide Number Placeholder 3"/>
          <p:cNvSpPr>
            <a:spLocks noGrp="1"/>
          </p:cNvSpPr>
          <p:nvPr>
            <p:ph type="sldNum" sz="quarter" idx="5"/>
          </p:nvPr>
        </p:nvSpPr>
        <p:spPr/>
        <p:txBody>
          <a:bodyPr/>
          <a:lstStyle/>
          <a:p>
            <a:fld id="{873C4AC5-FB1C-498E-8BFE-E17C3DFA8236}" type="slidenum">
              <a:rPr lang="en-US" smtClean="0"/>
              <a:t>4</a:t>
            </a:fld>
            <a:endParaRPr lang="en-US"/>
          </a:p>
        </p:txBody>
      </p:sp>
    </p:spTree>
    <p:extLst>
      <p:ext uri="{BB962C8B-B14F-4D97-AF65-F5344CB8AC3E}">
        <p14:creationId xmlns:p14="http://schemas.microsoft.com/office/powerpoint/2010/main" val="37854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8</a:t>
            </a:fld>
            <a:endParaRPr lang="en-US"/>
          </a:p>
        </p:txBody>
      </p:sp>
    </p:spTree>
    <p:extLst>
      <p:ext uri="{BB962C8B-B14F-4D97-AF65-F5344CB8AC3E}">
        <p14:creationId xmlns:p14="http://schemas.microsoft.com/office/powerpoint/2010/main" val="121822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19</a:t>
            </a:fld>
            <a:endParaRPr lang="en-US"/>
          </a:p>
        </p:txBody>
      </p:sp>
    </p:spTree>
    <p:extLst>
      <p:ext uri="{BB962C8B-B14F-4D97-AF65-F5344CB8AC3E}">
        <p14:creationId xmlns:p14="http://schemas.microsoft.com/office/powerpoint/2010/main" val="79035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23</a:t>
            </a:fld>
            <a:endParaRPr lang="en-US"/>
          </a:p>
        </p:txBody>
      </p:sp>
    </p:spTree>
    <p:extLst>
      <p:ext uri="{BB962C8B-B14F-4D97-AF65-F5344CB8AC3E}">
        <p14:creationId xmlns:p14="http://schemas.microsoft.com/office/powerpoint/2010/main" val="373491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25</a:t>
            </a:fld>
            <a:endParaRPr lang="en-US"/>
          </a:p>
        </p:txBody>
      </p:sp>
    </p:spTree>
    <p:extLst>
      <p:ext uri="{BB962C8B-B14F-4D97-AF65-F5344CB8AC3E}">
        <p14:creationId xmlns:p14="http://schemas.microsoft.com/office/powerpoint/2010/main" val="64928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C4AC5-FB1C-498E-8BFE-E17C3DFA8236}" type="slidenum">
              <a:rPr lang="en-US" smtClean="0"/>
              <a:t>34</a:t>
            </a:fld>
            <a:endParaRPr lang="en-US"/>
          </a:p>
        </p:txBody>
      </p:sp>
    </p:spTree>
    <p:extLst>
      <p:ext uri="{BB962C8B-B14F-4D97-AF65-F5344CB8AC3E}">
        <p14:creationId xmlns:p14="http://schemas.microsoft.com/office/powerpoint/2010/main" val="217336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C628-D38E-8279-21E9-088112043F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F57A8B-3DB3-E2C3-C401-7EDE08E808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B108B6-C5FC-BEC8-0A6C-9634EF3C6ABA}"/>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5" name="Footer Placeholder 4">
            <a:extLst>
              <a:ext uri="{FF2B5EF4-FFF2-40B4-BE49-F238E27FC236}">
                <a16:creationId xmlns:a16="http://schemas.microsoft.com/office/drawing/2014/main" id="{D50AADF1-E3A9-6AA1-891D-5D6956F4A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90710-440F-DEB5-F4DF-C22A89FFF6DB}"/>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204798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5B3C-CCD7-45D7-4738-794FE04DDE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D7416-F635-077C-277B-8F477023A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AC00E-5368-072A-881A-18FA672415C3}"/>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5" name="Footer Placeholder 4">
            <a:extLst>
              <a:ext uri="{FF2B5EF4-FFF2-40B4-BE49-F238E27FC236}">
                <a16:creationId xmlns:a16="http://schemas.microsoft.com/office/drawing/2014/main" id="{3E7F2C6A-1045-A0D4-44E6-FE2C230FB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3C465-84F5-DAD2-F87B-F07E686E563C}"/>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372220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C0AA8-712A-75B4-9B42-ED3E21EF59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7F3578-EC23-D29E-66D3-341A259D14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B97C4-834F-8C0B-FE1F-27E82FCB7DD0}"/>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5" name="Footer Placeholder 4">
            <a:extLst>
              <a:ext uri="{FF2B5EF4-FFF2-40B4-BE49-F238E27FC236}">
                <a16:creationId xmlns:a16="http://schemas.microsoft.com/office/drawing/2014/main" id="{CA92527B-D878-533E-1579-898B05AF0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5821C-5CD2-A6A6-FC3A-6C01DCC3650B}"/>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181932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68B4-7062-B52A-81DB-860F1790BC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CA40E6-837C-C4AE-C563-CE7CF87BCD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97337-F502-985C-D4C3-5806C51921DD}"/>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5" name="Footer Placeholder 4">
            <a:extLst>
              <a:ext uri="{FF2B5EF4-FFF2-40B4-BE49-F238E27FC236}">
                <a16:creationId xmlns:a16="http://schemas.microsoft.com/office/drawing/2014/main" id="{DD463C0E-C338-2B88-98B0-296B4870E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05CDE-2BBA-C73B-C86B-D1825AB55B00}"/>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338422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3A67-86B0-F6F9-B129-C3D327740D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77E53-ADB6-F773-A930-DBA7EAE04B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ADCFB-16E5-3FAB-C2EC-E7B412712444}"/>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5" name="Footer Placeholder 4">
            <a:extLst>
              <a:ext uri="{FF2B5EF4-FFF2-40B4-BE49-F238E27FC236}">
                <a16:creationId xmlns:a16="http://schemas.microsoft.com/office/drawing/2014/main" id="{94054A11-A4D8-8C68-93EB-79B85109B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326A5-8DA2-EF0B-A461-D84899E6B165}"/>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284258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8130-9601-8B4C-D576-A73512DD2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398B81-CFCD-8ACA-4644-9E3899E50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90C9A-1D7C-783A-645F-EA9DDDF4E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1DCEF3-82BD-3EF1-0DEC-F093C33CEFD6}"/>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6" name="Footer Placeholder 5">
            <a:extLst>
              <a:ext uri="{FF2B5EF4-FFF2-40B4-BE49-F238E27FC236}">
                <a16:creationId xmlns:a16="http://schemas.microsoft.com/office/drawing/2014/main" id="{353BC714-9201-1BF3-067C-B8C0F3DD1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132E6-8A12-92EA-1DC3-49D555FAC99F}"/>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405444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EC70-9318-069E-5E33-54847C40A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BD9E0-CA16-5FA7-F1DD-FC99106F7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792B0-8442-EE86-866D-E847A98A99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5111D7-597F-2666-1736-9C13D8AA6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C7EB6C-5935-8C83-74C4-45EF3C252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BF1644-0889-12CE-4050-B80B328A2AB8}"/>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8" name="Footer Placeholder 7">
            <a:extLst>
              <a:ext uri="{FF2B5EF4-FFF2-40B4-BE49-F238E27FC236}">
                <a16:creationId xmlns:a16="http://schemas.microsoft.com/office/drawing/2014/main" id="{D23F4F09-D853-7F84-3D54-952BFE36E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F94139-2959-399D-08C7-4CDD9EBD8FEA}"/>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367784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52ED-C035-3030-ED4E-F0A5D96C98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49C48B-0D01-A8A1-F501-FA6625F13A40}"/>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4" name="Footer Placeholder 3">
            <a:extLst>
              <a:ext uri="{FF2B5EF4-FFF2-40B4-BE49-F238E27FC236}">
                <a16:creationId xmlns:a16="http://schemas.microsoft.com/office/drawing/2014/main" id="{43252D6B-8E89-813F-CA10-8B62E3E91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CFD659-0274-2758-BEE6-7EBEF469F32A}"/>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262709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ADA314-95C2-2A74-DB0A-79F7C13878F9}"/>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3" name="Footer Placeholder 2">
            <a:extLst>
              <a:ext uri="{FF2B5EF4-FFF2-40B4-BE49-F238E27FC236}">
                <a16:creationId xmlns:a16="http://schemas.microsoft.com/office/drawing/2014/main" id="{60DB4D3C-1497-A3B2-2F75-747A94048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9831FD-F383-CAF8-5466-42CBD02743A2}"/>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203652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0DC7-7F72-372F-5F25-6BB6310F5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3E1879-DCF0-9C61-FEF1-FE8AFA884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881D5-28D5-00D4-C192-A236FB1F4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34173-56D5-86B7-683A-E7C28F09EE68}"/>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6" name="Footer Placeholder 5">
            <a:extLst>
              <a:ext uri="{FF2B5EF4-FFF2-40B4-BE49-F238E27FC236}">
                <a16:creationId xmlns:a16="http://schemas.microsoft.com/office/drawing/2014/main" id="{D1BABCC1-6ABC-2D2F-8581-596BD895E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2BA1C-A867-AD96-941C-A032ADF31FE4}"/>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380656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4BFA-6E8C-CDE1-E18D-0F70B3CBF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20CAC0-1F95-A51C-144C-13F27776F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022C41-B7C8-D8A1-241B-AF5A1DB6C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FB03F-50A5-F636-D92E-806C96F09336}"/>
              </a:ext>
            </a:extLst>
          </p:cNvPr>
          <p:cNvSpPr>
            <a:spLocks noGrp="1"/>
          </p:cNvSpPr>
          <p:nvPr>
            <p:ph type="dt" sz="half" idx="10"/>
          </p:nvPr>
        </p:nvSpPr>
        <p:spPr/>
        <p:txBody>
          <a:bodyPr/>
          <a:lstStyle/>
          <a:p>
            <a:fld id="{075689F1-5FB4-41A0-B97D-BFB1EDA0B456}" type="datetimeFigureOut">
              <a:rPr lang="en-US" smtClean="0"/>
              <a:t>11/20/2025</a:t>
            </a:fld>
            <a:endParaRPr lang="en-US"/>
          </a:p>
        </p:txBody>
      </p:sp>
      <p:sp>
        <p:nvSpPr>
          <p:cNvPr id="6" name="Footer Placeholder 5">
            <a:extLst>
              <a:ext uri="{FF2B5EF4-FFF2-40B4-BE49-F238E27FC236}">
                <a16:creationId xmlns:a16="http://schemas.microsoft.com/office/drawing/2014/main" id="{D3A209A6-8580-4AA6-76D3-F065C5EED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353E6-8486-5FF8-64E7-8425A609B03D}"/>
              </a:ext>
            </a:extLst>
          </p:cNvPr>
          <p:cNvSpPr>
            <a:spLocks noGrp="1"/>
          </p:cNvSpPr>
          <p:nvPr>
            <p:ph type="sldNum" sz="quarter" idx="12"/>
          </p:nvPr>
        </p:nvSpPr>
        <p:spPr/>
        <p:txBody>
          <a:bodyPr/>
          <a:lstStyle/>
          <a:p>
            <a:fld id="{813BC200-C903-43B3-B688-FC507BDCC7E6}" type="slidenum">
              <a:rPr lang="en-US" smtClean="0"/>
              <a:t>‹#›</a:t>
            </a:fld>
            <a:endParaRPr lang="en-US"/>
          </a:p>
        </p:txBody>
      </p:sp>
    </p:spTree>
    <p:extLst>
      <p:ext uri="{BB962C8B-B14F-4D97-AF65-F5344CB8AC3E}">
        <p14:creationId xmlns:p14="http://schemas.microsoft.com/office/powerpoint/2010/main" val="177686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076089-11F4-4867-69CF-EF0C5ABB4C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574CE8-DE33-9ADD-7448-0B0F912D22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D7B0C-5C28-1DC3-93BD-A08658E0F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5689F1-5FB4-41A0-B97D-BFB1EDA0B456}" type="datetimeFigureOut">
              <a:rPr lang="en-US" smtClean="0"/>
              <a:t>11/20/2025</a:t>
            </a:fld>
            <a:endParaRPr lang="en-US"/>
          </a:p>
        </p:txBody>
      </p:sp>
      <p:sp>
        <p:nvSpPr>
          <p:cNvPr id="5" name="Footer Placeholder 4">
            <a:extLst>
              <a:ext uri="{FF2B5EF4-FFF2-40B4-BE49-F238E27FC236}">
                <a16:creationId xmlns:a16="http://schemas.microsoft.com/office/drawing/2014/main" id="{20EB0EA2-A44C-EEFE-2912-0F1E3D5E2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051C78-8154-7D12-3192-FFD7A7F67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3BC200-C903-43B3-B688-FC507BDCC7E6}" type="slidenum">
              <a:rPr lang="en-US" smtClean="0"/>
              <a:t>‹#›</a:t>
            </a:fld>
            <a:endParaRPr lang="en-US"/>
          </a:p>
        </p:txBody>
      </p:sp>
    </p:spTree>
    <p:extLst>
      <p:ext uri="{BB962C8B-B14F-4D97-AF65-F5344CB8AC3E}">
        <p14:creationId xmlns:p14="http://schemas.microsoft.com/office/powerpoint/2010/main" val="3240482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doi.org/10.3390/drones2040036" TargetMode="External"/><Relationship Id="rId2" Type="http://schemas.openxmlformats.org/officeDocument/2006/relationships/hyperlink" Target="https://doi.org/10.1038/s42256-023-00753-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C64A-0930-71A0-444F-8AEC91187D32}"/>
              </a:ext>
            </a:extLst>
          </p:cNvPr>
          <p:cNvSpPr>
            <a:spLocks noGrp="1"/>
          </p:cNvSpPr>
          <p:nvPr>
            <p:ph type="ctrTitle"/>
          </p:nvPr>
        </p:nvSpPr>
        <p:spPr>
          <a:xfrm>
            <a:off x="1524000" y="643466"/>
            <a:ext cx="9144000" cy="1794934"/>
          </a:xfrm>
        </p:spPr>
        <p:txBody>
          <a:bodyPr>
            <a:normAutofit fontScale="90000"/>
          </a:bodyPr>
          <a:lstStyle/>
          <a:p>
            <a:r>
              <a:rPr lang="en-US" dirty="0"/>
              <a:t>Modelling Cognitive Brain Processes</a:t>
            </a:r>
            <a:br>
              <a:rPr lang="en-US" dirty="0"/>
            </a:br>
            <a:endParaRPr lang="en-US" dirty="0"/>
          </a:p>
        </p:txBody>
      </p:sp>
      <p:sp>
        <p:nvSpPr>
          <p:cNvPr id="3" name="Subtitle 2">
            <a:extLst>
              <a:ext uri="{FF2B5EF4-FFF2-40B4-BE49-F238E27FC236}">
                <a16:creationId xmlns:a16="http://schemas.microsoft.com/office/drawing/2014/main" id="{D3AC0218-CCCE-019F-286E-8E9B69796D4C}"/>
              </a:ext>
            </a:extLst>
          </p:cNvPr>
          <p:cNvSpPr>
            <a:spLocks noGrp="1"/>
          </p:cNvSpPr>
          <p:nvPr>
            <p:ph type="subTitle" idx="1"/>
          </p:nvPr>
        </p:nvSpPr>
        <p:spPr>
          <a:xfrm>
            <a:off x="1524000" y="2111903"/>
            <a:ext cx="9144000" cy="4492097"/>
          </a:xfrm>
        </p:spPr>
        <p:txBody>
          <a:bodyPr>
            <a:normAutofit lnSpcReduction="10000"/>
          </a:bodyPr>
          <a:lstStyle/>
          <a:p>
            <a:r>
              <a:rPr lang="en-US" dirty="0"/>
              <a:t>CS298 Master’s Defense</a:t>
            </a:r>
          </a:p>
          <a:p>
            <a:endParaRPr lang="en-US" dirty="0"/>
          </a:p>
          <a:p>
            <a:r>
              <a:rPr lang="en-US" dirty="0"/>
              <a:t>Adithya Harish Kumar</a:t>
            </a:r>
          </a:p>
          <a:p>
            <a:br>
              <a:rPr lang="en-US" dirty="0"/>
            </a:br>
            <a:r>
              <a:rPr lang="en-US" b="1" dirty="0"/>
              <a:t>Department of Computer Science</a:t>
            </a:r>
            <a:br>
              <a:rPr lang="en-US" b="1" dirty="0"/>
            </a:br>
            <a:r>
              <a:rPr lang="en-US" b="1" dirty="0"/>
              <a:t>San José State University</a:t>
            </a:r>
          </a:p>
          <a:p>
            <a:br>
              <a:rPr lang="en-US" dirty="0"/>
            </a:br>
            <a:r>
              <a:rPr lang="en-US" b="1" dirty="0"/>
              <a:t>Advisors</a:t>
            </a:r>
          </a:p>
          <a:p>
            <a:r>
              <a:rPr lang="en-US" dirty="0"/>
              <a:t>Dr. Chris Pollett</a:t>
            </a:r>
          </a:p>
          <a:p>
            <a:r>
              <a:rPr lang="en-US" dirty="0"/>
              <a:t>Dr. Robert Chun</a:t>
            </a:r>
          </a:p>
          <a:p>
            <a:r>
              <a:rPr lang="en-US" dirty="0"/>
              <a:t>Dr. Sayma Akther</a:t>
            </a:r>
          </a:p>
          <a:p>
            <a:endParaRPr lang="en-US" dirty="0"/>
          </a:p>
        </p:txBody>
      </p:sp>
    </p:spTree>
    <p:extLst>
      <p:ext uri="{BB962C8B-B14F-4D97-AF65-F5344CB8AC3E}">
        <p14:creationId xmlns:p14="http://schemas.microsoft.com/office/powerpoint/2010/main" val="41230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22B4-A40B-B2F3-F00E-C1FBB28826D0}"/>
              </a:ext>
            </a:extLst>
          </p:cNvPr>
          <p:cNvSpPr>
            <a:spLocks noGrp="1"/>
          </p:cNvSpPr>
          <p:nvPr>
            <p:ph type="title"/>
          </p:nvPr>
        </p:nvSpPr>
        <p:spPr/>
        <p:txBody>
          <a:bodyPr/>
          <a:lstStyle/>
          <a:p>
            <a:r>
              <a:rPr lang="en-US" dirty="0"/>
              <a:t>Preliminary Work – CrewAI Implementation</a:t>
            </a:r>
          </a:p>
        </p:txBody>
      </p:sp>
      <p:graphicFrame>
        <p:nvGraphicFramePr>
          <p:cNvPr id="4" name="Content Placeholder 3">
            <a:extLst>
              <a:ext uri="{FF2B5EF4-FFF2-40B4-BE49-F238E27FC236}">
                <a16:creationId xmlns:a16="http://schemas.microsoft.com/office/drawing/2014/main" id="{27EAB1E9-2DC6-04AD-1A87-637CB642B918}"/>
              </a:ext>
            </a:extLst>
          </p:cNvPr>
          <p:cNvGraphicFramePr>
            <a:graphicFrameLocks noGrp="1"/>
          </p:cNvGraphicFramePr>
          <p:nvPr>
            <p:ph idx="1"/>
            <p:extLst>
              <p:ext uri="{D42A27DB-BD31-4B8C-83A1-F6EECF244321}">
                <p14:modId xmlns:p14="http://schemas.microsoft.com/office/powerpoint/2010/main" val="1171977462"/>
              </p:ext>
            </p:extLst>
          </p:nvPr>
        </p:nvGraphicFramePr>
        <p:xfrm>
          <a:off x="838200" y="1898174"/>
          <a:ext cx="10515600" cy="4206240"/>
        </p:xfrm>
        <a:graphic>
          <a:graphicData uri="http://schemas.openxmlformats.org/drawingml/2006/table">
            <a:tbl>
              <a:tblPr/>
              <a:tblGrid>
                <a:gridCol w="2628900">
                  <a:extLst>
                    <a:ext uri="{9D8B030D-6E8A-4147-A177-3AD203B41FA5}">
                      <a16:colId xmlns:a16="http://schemas.microsoft.com/office/drawing/2014/main" val="1715640019"/>
                    </a:ext>
                  </a:extLst>
                </a:gridCol>
                <a:gridCol w="2628900">
                  <a:extLst>
                    <a:ext uri="{9D8B030D-6E8A-4147-A177-3AD203B41FA5}">
                      <a16:colId xmlns:a16="http://schemas.microsoft.com/office/drawing/2014/main" val="1493753643"/>
                    </a:ext>
                  </a:extLst>
                </a:gridCol>
                <a:gridCol w="2628900">
                  <a:extLst>
                    <a:ext uri="{9D8B030D-6E8A-4147-A177-3AD203B41FA5}">
                      <a16:colId xmlns:a16="http://schemas.microsoft.com/office/drawing/2014/main" val="1819039248"/>
                    </a:ext>
                  </a:extLst>
                </a:gridCol>
                <a:gridCol w="2628900">
                  <a:extLst>
                    <a:ext uri="{9D8B030D-6E8A-4147-A177-3AD203B41FA5}">
                      <a16:colId xmlns:a16="http://schemas.microsoft.com/office/drawing/2014/main" val="2948247630"/>
                    </a:ext>
                  </a:extLst>
                </a:gridCol>
              </a:tblGrid>
              <a:tr h="0">
                <a:tc>
                  <a:txBody>
                    <a:bodyPr/>
                    <a:lstStyle/>
                    <a:p>
                      <a:pPr>
                        <a:buNone/>
                      </a:pPr>
                      <a:r>
                        <a:rPr lang="en-US" b="1" dirty="0"/>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dirty="0"/>
                        <a:t>Quantitative Agent (LLM1) 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Logical Agent (LLM2) 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dirty="0"/>
                        <a:t>Final Answer (Integrator)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5426488"/>
                  </a:ext>
                </a:extLst>
              </a:tr>
              <a:tr h="0">
                <a:tc>
                  <a:txBody>
                    <a:bodyPr/>
                    <a:lstStyle/>
                    <a:p>
                      <a:pPr>
                        <a:buNone/>
                      </a:pPr>
                      <a:r>
                        <a:rPr lang="en-US" i="1" dirty="0"/>
                        <a:t>“I have 100 apples. I gave 20 to my sister and 10 to my brother. How many are left?”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Summarized quantities: 100, 20,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Logical: gave away, subtract, remaining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70 apples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745564"/>
                  </a:ext>
                </a:extLst>
              </a:tr>
              <a:tr h="0">
                <a:tc>
                  <a:txBody>
                    <a:bodyPr/>
                    <a:lstStyle/>
                    <a:p>
                      <a:pPr>
                        <a:buNone/>
                      </a:pPr>
                      <a:r>
                        <a:rPr lang="en-US" i="1" dirty="0"/>
                        <a:t>“There are 10 crows on an electric line. If a hunter shoots the leftmost crow … how many remain?”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Quantities: 10 initially, 1 shot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Relations: removal, context of noise scaring away 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0 crows (realism); or 9 if only raw subtraction considered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809858"/>
                  </a:ext>
                </a:extLst>
              </a:tr>
              <a:tr h="0">
                <a:tc>
                  <a:txBody>
                    <a:bodyPr/>
                    <a:lstStyle/>
                    <a:p>
                      <a:pPr>
                        <a:buNone/>
                      </a:pPr>
                      <a:r>
                        <a:rPr lang="en-US" i="1" dirty="0"/>
                        <a:t>Logical syllogism (“All trucks fly…” etc.)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Identifies premises’ quantities/attributes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Derives relations among categories; checks validity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Correctly rejects invalid conclusions; selects only supported 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414183"/>
                  </a:ext>
                </a:extLst>
              </a:tr>
            </a:tbl>
          </a:graphicData>
        </a:graphic>
      </p:graphicFrame>
    </p:spTree>
    <p:extLst>
      <p:ext uri="{BB962C8B-B14F-4D97-AF65-F5344CB8AC3E}">
        <p14:creationId xmlns:p14="http://schemas.microsoft.com/office/powerpoint/2010/main" val="222399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927BF-6B58-2677-ACD3-5B3F79575D3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Preliminary Work – Topology Manager</a:t>
            </a:r>
          </a:p>
        </p:txBody>
      </p:sp>
      <p:sp>
        <p:nvSpPr>
          <p:cNvPr id="3" name="Content Placeholder 2">
            <a:extLst>
              <a:ext uri="{FF2B5EF4-FFF2-40B4-BE49-F238E27FC236}">
                <a16:creationId xmlns:a16="http://schemas.microsoft.com/office/drawing/2014/main" id="{BC1D03F1-A76D-940C-8B71-09F2068CB74A}"/>
              </a:ext>
            </a:extLst>
          </p:cNvPr>
          <p:cNvSpPr>
            <a:spLocks noGrp="1"/>
          </p:cNvSpPr>
          <p:nvPr>
            <p:ph idx="1"/>
          </p:nvPr>
        </p:nvSpPr>
        <p:spPr>
          <a:xfrm>
            <a:off x="4810259" y="649480"/>
            <a:ext cx="6555347" cy="5546047"/>
          </a:xfrm>
        </p:spPr>
        <p:txBody>
          <a:bodyPr anchor="ctr">
            <a:normAutofit lnSpcReduction="10000"/>
          </a:bodyPr>
          <a:lstStyle/>
          <a:p>
            <a:pPr marL="0" indent="0">
              <a:buNone/>
            </a:pPr>
            <a:r>
              <a:rPr lang="en-US" sz="2000" b="1" dirty="0"/>
              <a:t>Purpose</a:t>
            </a:r>
            <a:endParaRPr lang="en-US" sz="2000" dirty="0"/>
          </a:p>
          <a:p>
            <a:r>
              <a:rPr lang="en-US" sz="2000" dirty="0"/>
              <a:t>Framework to </a:t>
            </a:r>
            <a:r>
              <a:rPr lang="en-US" sz="2000" b="1" dirty="0"/>
              <a:t>orchestrate LLM interactions</a:t>
            </a:r>
            <a:r>
              <a:rPr lang="en-US" sz="2000" dirty="0"/>
              <a:t> with fine-grained control</a:t>
            </a:r>
          </a:p>
          <a:p>
            <a:r>
              <a:rPr lang="en-US" sz="2000" dirty="0"/>
              <a:t>Goes beyond CrewAI → lets us </a:t>
            </a:r>
            <a:r>
              <a:rPr lang="en-US" sz="2000" b="1" dirty="0"/>
              <a:t>decide which agents talk, how data flows, and what is shared</a:t>
            </a:r>
            <a:endParaRPr lang="en-US" sz="2000" dirty="0"/>
          </a:p>
          <a:p>
            <a:r>
              <a:rPr lang="en-US" sz="2000" dirty="0"/>
              <a:t>Inspired by </a:t>
            </a:r>
            <a:r>
              <a:rPr lang="en-US" sz="2000" b="1" dirty="0"/>
              <a:t>Infrastructure-as-Code (</a:t>
            </a:r>
            <a:r>
              <a:rPr lang="en-US" sz="2000" b="1" dirty="0" err="1"/>
              <a:t>IaC</a:t>
            </a:r>
            <a:r>
              <a:rPr lang="en-US" sz="2000" b="1" dirty="0"/>
              <a:t>)</a:t>
            </a:r>
            <a:r>
              <a:rPr lang="en-US" sz="2000" dirty="0"/>
              <a:t> → reproducible, configurable, and scalable</a:t>
            </a:r>
          </a:p>
          <a:p>
            <a:pPr marL="0" indent="0">
              <a:buNone/>
            </a:pPr>
            <a:r>
              <a:rPr lang="en-US" sz="2000" b="1" dirty="0"/>
              <a:t>Key Features</a:t>
            </a:r>
            <a:endParaRPr lang="en-US" sz="2000" dirty="0"/>
          </a:p>
          <a:p>
            <a:r>
              <a:rPr lang="en-US" sz="2400" b="1" dirty="0"/>
              <a:t>Declarative config</a:t>
            </a:r>
            <a:r>
              <a:rPr lang="en-US" sz="2400" dirty="0"/>
              <a:t> → Graph-based agent topologies defined in JSON.</a:t>
            </a:r>
          </a:p>
          <a:p>
            <a:r>
              <a:rPr lang="en-US" sz="2400" b="1" dirty="0"/>
              <a:t>Version-controlled &amp; reproducible</a:t>
            </a:r>
            <a:r>
              <a:rPr lang="en-US" sz="2400" dirty="0"/>
              <a:t> → Easy rollback &amp; deployment</a:t>
            </a:r>
          </a:p>
          <a:p>
            <a:r>
              <a:rPr lang="en-US" sz="2400" b="1" dirty="0"/>
              <a:t>Automated deployment &amp; scaling</a:t>
            </a:r>
            <a:r>
              <a:rPr lang="en-US" sz="2400" dirty="0"/>
              <a:t> → Minimal human intervention</a:t>
            </a:r>
          </a:p>
          <a:p>
            <a:r>
              <a:rPr lang="en-US" sz="2400" b="1" dirty="0"/>
              <a:t>Consistency across environments</a:t>
            </a:r>
            <a:r>
              <a:rPr lang="en-US" sz="2400" dirty="0"/>
              <a:t> → Prevents human error</a:t>
            </a:r>
          </a:p>
          <a:p>
            <a:endParaRPr lang="en-US" sz="2000" dirty="0"/>
          </a:p>
        </p:txBody>
      </p:sp>
    </p:spTree>
    <p:extLst>
      <p:ext uri="{BB962C8B-B14F-4D97-AF65-F5344CB8AC3E}">
        <p14:creationId xmlns:p14="http://schemas.microsoft.com/office/powerpoint/2010/main" val="81157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E600B9-1BDB-47D2-98DB-190E1313BCEB}"/>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Rectangle 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174B4-F5EF-5B7A-93F6-148075201154}"/>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Preliminary Work – Topology Manager</a:t>
            </a:r>
          </a:p>
        </p:txBody>
      </p:sp>
      <p:sp>
        <p:nvSpPr>
          <p:cNvPr id="30" name="Content Placeholder 29">
            <a:extLst>
              <a:ext uri="{FF2B5EF4-FFF2-40B4-BE49-F238E27FC236}">
                <a16:creationId xmlns:a16="http://schemas.microsoft.com/office/drawing/2014/main" id="{6BF7514C-67D5-5900-26DB-C62DF4E45DD3}"/>
              </a:ext>
            </a:extLst>
          </p:cNvPr>
          <p:cNvSpPr>
            <a:spLocks noGrp="1"/>
          </p:cNvSpPr>
          <p:nvPr>
            <p:ph idx="1"/>
          </p:nvPr>
        </p:nvSpPr>
        <p:spPr>
          <a:xfrm>
            <a:off x="4581727" y="649480"/>
            <a:ext cx="3025303" cy="5546047"/>
          </a:xfrm>
        </p:spPr>
        <p:txBody>
          <a:bodyPr anchor="ctr">
            <a:normAutofit/>
          </a:bodyPr>
          <a:lstStyle/>
          <a:p>
            <a:endParaRPr lang="en-US" sz="2000"/>
          </a:p>
        </p:txBody>
      </p:sp>
      <p:pic>
        <p:nvPicPr>
          <p:cNvPr id="4" name="Content Placeholder 3" descr="System Design Diagram">
            <a:extLst>
              <a:ext uri="{FF2B5EF4-FFF2-40B4-BE49-F238E27FC236}">
                <a16:creationId xmlns:a16="http://schemas.microsoft.com/office/drawing/2014/main" id="{F83936AE-4494-E1C4-9B67-9ECC72BC4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730770" y="329367"/>
            <a:ext cx="5872083" cy="6199266"/>
          </a:xfrm>
          <a:prstGeom prst="rect">
            <a:avLst/>
          </a:prstGeom>
          <a:noFill/>
        </p:spPr>
      </p:pic>
    </p:spTree>
    <p:extLst>
      <p:ext uri="{BB962C8B-B14F-4D97-AF65-F5344CB8AC3E}">
        <p14:creationId xmlns:p14="http://schemas.microsoft.com/office/powerpoint/2010/main" val="408567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B4AD9-51D2-25F0-53A4-80456D18075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Preliminary Work – Topology Manager</a:t>
            </a:r>
          </a:p>
        </p:txBody>
      </p:sp>
      <p:sp>
        <p:nvSpPr>
          <p:cNvPr id="3" name="Content Placeholder 2">
            <a:extLst>
              <a:ext uri="{FF2B5EF4-FFF2-40B4-BE49-F238E27FC236}">
                <a16:creationId xmlns:a16="http://schemas.microsoft.com/office/drawing/2014/main" id="{54243E51-31E1-A37E-7168-9ED7BD4920B6}"/>
              </a:ext>
            </a:extLst>
          </p:cNvPr>
          <p:cNvSpPr>
            <a:spLocks noGrp="1"/>
          </p:cNvSpPr>
          <p:nvPr>
            <p:ph idx="1"/>
          </p:nvPr>
        </p:nvSpPr>
        <p:spPr>
          <a:xfrm>
            <a:off x="4810259" y="649480"/>
            <a:ext cx="6555347" cy="5546047"/>
          </a:xfrm>
        </p:spPr>
        <p:txBody>
          <a:bodyPr anchor="ctr">
            <a:normAutofit/>
          </a:bodyPr>
          <a:lstStyle/>
          <a:p>
            <a:r>
              <a:rPr lang="en-US" sz="2000" b="1"/>
              <a:t>Architecture</a:t>
            </a:r>
          </a:p>
          <a:p>
            <a:pPr lvl="1"/>
            <a:r>
              <a:rPr lang="en-US" sz="2000" b="1"/>
              <a:t>Configuration File</a:t>
            </a:r>
            <a:r>
              <a:rPr lang="en-US" sz="2000"/>
              <a:t> → Blueprint of agents + interaction graph</a:t>
            </a:r>
          </a:p>
          <a:p>
            <a:pPr lvl="1"/>
            <a:r>
              <a:rPr lang="en-US" sz="2000" b="1"/>
              <a:t>Topology Manager</a:t>
            </a:r>
            <a:r>
              <a:rPr lang="en-US" sz="2000"/>
              <a:t> → Builds hierarchy, topological sorting, execution order</a:t>
            </a:r>
          </a:p>
          <a:p>
            <a:pPr lvl="1"/>
            <a:r>
              <a:rPr lang="en-US" sz="2000" b="1"/>
              <a:t>Instruction Executor</a:t>
            </a:r>
            <a:r>
              <a:rPr lang="en-US" sz="2000"/>
              <a:t> → Central processor, query handler, memory snapshot support</a:t>
            </a:r>
          </a:p>
          <a:p>
            <a:pPr lvl="1"/>
            <a:r>
              <a:rPr lang="en-US" sz="2000" b="1"/>
              <a:t>Memory Module</a:t>
            </a:r>
            <a:r>
              <a:rPr lang="en-US" sz="2000"/>
              <a:t> → Context persistence via snapshots</a:t>
            </a:r>
          </a:p>
          <a:p>
            <a:pPr lvl="1"/>
            <a:r>
              <a:rPr lang="en-US" sz="2000" b="1"/>
              <a:t>LLM Modules</a:t>
            </a:r>
            <a:r>
              <a:rPr lang="en-US" sz="2000"/>
              <a:t> → Cloud (OpenAI, Gemini, OpenRouter) + local (Ollama, LM Studio)</a:t>
            </a:r>
          </a:p>
          <a:p>
            <a:r>
              <a:rPr lang="en-US" sz="2000" b="1"/>
              <a:t>Supporting Modules</a:t>
            </a:r>
            <a:endParaRPr lang="en-US" sz="2000"/>
          </a:p>
          <a:p>
            <a:pPr lvl="1"/>
            <a:r>
              <a:rPr lang="en-US" sz="2000" b="1"/>
              <a:t>Config</a:t>
            </a:r>
            <a:r>
              <a:rPr lang="en-US" sz="2000"/>
              <a:t> (validation &amp; cycle checks)</a:t>
            </a:r>
          </a:p>
          <a:p>
            <a:pPr lvl="1"/>
            <a:r>
              <a:rPr lang="en-US" sz="2000" b="1"/>
              <a:t>Core</a:t>
            </a:r>
            <a:r>
              <a:rPr lang="en-US" sz="2000"/>
              <a:t> (module interaction, async comms)</a:t>
            </a:r>
          </a:p>
          <a:p>
            <a:pPr lvl="1"/>
            <a:r>
              <a:rPr lang="en-US" sz="2000" b="1"/>
              <a:t>DB</a:t>
            </a:r>
            <a:r>
              <a:rPr lang="en-US" sz="2000"/>
              <a:t> (RAG, vector DB abstraction)</a:t>
            </a:r>
          </a:p>
          <a:p>
            <a:pPr lvl="1"/>
            <a:r>
              <a:rPr lang="en-US" sz="2000" b="1"/>
              <a:t>Manager</a:t>
            </a:r>
            <a:r>
              <a:rPr lang="en-US" sz="2000"/>
              <a:t> (agent orchestration in topological order)</a:t>
            </a:r>
          </a:p>
          <a:p>
            <a:pPr lvl="1"/>
            <a:r>
              <a:rPr lang="en-US" sz="2000" b="1"/>
              <a:t>Model</a:t>
            </a:r>
            <a:r>
              <a:rPr lang="en-US" sz="2000"/>
              <a:t> (LLM abstraction layer)</a:t>
            </a:r>
          </a:p>
        </p:txBody>
      </p:sp>
    </p:spTree>
    <p:extLst>
      <p:ext uri="{BB962C8B-B14F-4D97-AF65-F5344CB8AC3E}">
        <p14:creationId xmlns:p14="http://schemas.microsoft.com/office/powerpoint/2010/main" val="331381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922B1-F35C-917E-267D-D79152E9B8F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Preliminary Work – Topology Manager (RAG)</a:t>
            </a:r>
          </a:p>
        </p:txBody>
      </p:sp>
      <p:sp>
        <p:nvSpPr>
          <p:cNvPr id="3" name="Content Placeholder 2">
            <a:extLst>
              <a:ext uri="{FF2B5EF4-FFF2-40B4-BE49-F238E27FC236}">
                <a16:creationId xmlns:a16="http://schemas.microsoft.com/office/drawing/2014/main" id="{6E5FCAF0-F3B1-7A29-48D1-C8358AD76E29}"/>
              </a:ext>
            </a:extLst>
          </p:cNvPr>
          <p:cNvSpPr>
            <a:spLocks noGrp="1"/>
          </p:cNvSpPr>
          <p:nvPr>
            <p:ph idx="1"/>
          </p:nvPr>
        </p:nvSpPr>
        <p:spPr>
          <a:xfrm>
            <a:off x="4810259" y="649480"/>
            <a:ext cx="6555347" cy="5546047"/>
          </a:xfrm>
        </p:spPr>
        <p:txBody>
          <a:bodyPr anchor="ctr">
            <a:normAutofit/>
          </a:bodyPr>
          <a:lstStyle/>
          <a:p>
            <a:r>
              <a:rPr lang="en-US" sz="1700" b="1"/>
              <a:t>Purpose</a:t>
            </a:r>
            <a:endParaRPr lang="en-US" sz="1700"/>
          </a:p>
          <a:p>
            <a:pPr lvl="1"/>
            <a:r>
              <a:rPr lang="en-US" sz="1700"/>
              <a:t>Enhance LLM inference with </a:t>
            </a:r>
            <a:r>
              <a:rPr lang="en-US" sz="1700" b="1"/>
              <a:t>query-relevant retrieval</a:t>
            </a:r>
            <a:endParaRPr lang="en-US" sz="1700"/>
          </a:p>
          <a:p>
            <a:pPr lvl="1"/>
            <a:r>
              <a:rPr lang="en-US" sz="1700"/>
              <a:t>Enables </a:t>
            </a:r>
            <a:r>
              <a:rPr lang="en-US" sz="1700" b="1"/>
              <a:t>offline execution</a:t>
            </a:r>
            <a:r>
              <a:rPr lang="en-US" sz="1700"/>
              <a:t> without cloud LLMs</a:t>
            </a:r>
          </a:p>
          <a:p>
            <a:pPr lvl="1"/>
            <a:r>
              <a:rPr lang="en-US" sz="1700"/>
              <a:t>Improves accuracy, adaptability, and contextual reasoning</a:t>
            </a:r>
          </a:p>
          <a:p>
            <a:r>
              <a:rPr lang="en-US" sz="1700" b="1"/>
              <a:t>Pipeline Components</a:t>
            </a:r>
            <a:endParaRPr lang="en-US" sz="1700"/>
          </a:p>
          <a:p>
            <a:pPr lvl="1"/>
            <a:r>
              <a:rPr lang="en-US" sz="1700" b="1"/>
              <a:t>Web Scraping</a:t>
            </a:r>
            <a:r>
              <a:rPr lang="en-US" sz="1700"/>
              <a:t> → Async Python crawler for latest info</a:t>
            </a:r>
          </a:p>
          <a:p>
            <a:pPr lvl="1"/>
            <a:r>
              <a:rPr lang="en-US" sz="1700" b="1"/>
              <a:t>Vector DB (LanceDB)</a:t>
            </a:r>
            <a:r>
              <a:rPr lang="en-US" sz="1700"/>
              <a:t> → In-memory multimodal storage &amp; retrieval</a:t>
            </a:r>
          </a:p>
          <a:p>
            <a:pPr lvl="1"/>
            <a:r>
              <a:rPr lang="en-US" sz="1700" b="1"/>
              <a:t>Embedding Model</a:t>
            </a:r>
            <a:r>
              <a:rPr lang="en-US" sz="1700"/>
              <a:t> → </a:t>
            </a:r>
            <a:r>
              <a:rPr lang="en-US" sz="1700" i="1"/>
              <a:t>nomic embed v1.5</a:t>
            </a:r>
            <a:r>
              <a:rPr lang="en-US" sz="1700"/>
              <a:t> (384-dim multimodal embeddings)</a:t>
            </a:r>
          </a:p>
          <a:p>
            <a:pPr lvl="1"/>
            <a:r>
              <a:rPr lang="en-US" sz="1700" b="1"/>
              <a:t>On-Device LLM (Ollama)</a:t>
            </a:r>
            <a:r>
              <a:rPr lang="en-US" sz="1700"/>
              <a:t> → Consumes retrieved results; cloud-free inference</a:t>
            </a:r>
          </a:p>
          <a:p>
            <a:r>
              <a:rPr lang="en-US" sz="1700" b="1"/>
              <a:t>Benefits</a:t>
            </a:r>
            <a:endParaRPr lang="en-US" sz="1700"/>
          </a:p>
          <a:p>
            <a:pPr lvl="1"/>
            <a:r>
              <a:rPr lang="en-US" sz="1700" b="1"/>
              <a:t>Contextual Understanding</a:t>
            </a:r>
            <a:r>
              <a:rPr lang="en-US" sz="1700"/>
              <a:t> via efficient retrieval</a:t>
            </a:r>
          </a:p>
          <a:p>
            <a:pPr lvl="1"/>
            <a:r>
              <a:rPr lang="en-US" sz="1700" b="1"/>
              <a:t>Improved Accuracy</a:t>
            </a:r>
            <a:r>
              <a:rPr lang="en-US" sz="1700"/>
              <a:t> using latest, web-backed info</a:t>
            </a:r>
          </a:p>
          <a:p>
            <a:pPr lvl="1"/>
            <a:r>
              <a:rPr lang="en-US" sz="1700" b="1"/>
              <a:t>Adaptive Learning</a:t>
            </a:r>
            <a:r>
              <a:rPr lang="en-US" sz="1700"/>
              <a:t> → continuously updating knowledge base</a:t>
            </a:r>
          </a:p>
          <a:p>
            <a:endParaRPr lang="en-US" sz="1700"/>
          </a:p>
        </p:txBody>
      </p:sp>
    </p:spTree>
    <p:extLst>
      <p:ext uri="{BB962C8B-B14F-4D97-AF65-F5344CB8AC3E}">
        <p14:creationId xmlns:p14="http://schemas.microsoft.com/office/powerpoint/2010/main" val="369867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60A1-FC3B-F8DF-3C36-B5BA09E32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93176-5F29-8000-769A-5AE392C4D44F}"/>
              </a:ext>
            </a:extLst>
          </p:cNvPr>
          <p:cNvSpPr>
            <a:spLocks noGrp="1"/>
          </p:cNvSpPr>
          <p:nvPr>
            <p:ph type="title"/>
          </p:nvPr>
        </p:nvSpPr>
        <p:spPr/>
        <p:txBody>
          <a:bodyPr/>
          <a:lstStyle/>
          <a:p>
            <a:r>
              <a:rPr lang="en-US" dirty="0"/>
              <a:t>Preliminary Work – Topology Manager (RAG)</a:t>
            </a:r>
          </a:p>
        </p:txBody>
      </p:sp>
      <p:pic>
        <p:nvPicPr>
          <p:cNvPr id="4" name="Content Placeholder 3" descr="A diagram of a web scrapper&#10;&#10;Description automatically generated">
            <a:extLst>
              <a:ext uri="{FF2B5EF4-FFF2-40B4-BE49-F238E27FC236}">
                <a16:creationId xmlns:a16="http://schemas.microsoft.com/office/drawing/2014/main" id="{E561F7D5-BCAF-3C04-EBC5-523F25A91C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6525" y="2986881"/>
            <a:ext cx="6838950" cy="2028825"/>
          </a:xfrm>
          <a:prstGeom prst="rect">
            <a:avLst/>
          </a:prstGeom>
          <a:noFill/>
          <a:ln>
            <a:noFill/>
          </a:ln>
        </p:spPr>
      </p:pic>
    </p:spTree>
    <p:extLst>
      <p:ext uri="{BB962C8B-B14F-4D97-AF65-F5344CB8AC3E}">
        <p14:creationId xmlns:p14="http://schemas.microsoft.com/office/powerpoint/2010/main" val="74533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92C9-F4FB-D75E-9B35-8378A43126B2}"/>
              </a:ext>
            </a:extLst>
          </p:cNvPr>
          <p:cNvSpPr>
            <a:spLocks noGrp="1"/>
          </p:cNvSpPr>
          <p:nvPr>
            <p:ph type="title"/>
          </p:nvPr>
        </p:nvSpPr>
        <p:spPr/>
        <p:txBody>
          <a:bodyPr/>
          <a:lstStyle/>
          <a:p>
            <a:r>
              <a:rPr lang="en-US" dirty="0"/>
              <a:t>Preliminary Work – Topology Manager</a:t>
            </a:r>
          </a:p>
        </p:txBody>
      </p:sp>
      <p:graphicFrame>
        <p:nvGraphicFramePr>
          <p:cNvPr id="4" name="Content Placeholder 3">
            <a:extLst>
              <a:ext uri="{FF2B5EF4-FFF2-40B4-BE49-F238E27FC236}">
                <a16:creationId xmlns:a16="http://schemas.microsoft.com/office/drawing/2014/main" id="{2528D1B1-7FCA-5C2B-CF49-42CD8CC06FE0}"/>
              </a:ext>
            </a:extLst>
          </p:cNvPr>
          <p:cNvGraphicFramePr>
            <a:graphicFrameLocks noGrp="1"/>
          </p:cNvGraphicFramePr>
          <p:nvPr>
            <p:ph idx="1"/>
            <p:extLst>
              <p:ext uri="{D42A27DB-BD31-4B8C-83A1-F6EECF244321}">
                <p14:modId xmlns:p14="http://schemas.microsoft.com/office/powerpoint/2010/main" val="3866052074"/>
              </p:ext>
            </p:extLst>
          </p:nvPr>
        </p:nvGraphicFramePr>
        <p:xfrm>
          <a:off x="838200" y="1768798"/>
          <a:ext cx="10515600" cy="4355398"/>
        </p:xfrm>
        <a:graphic>
          <a:graphicData uri="http://schemas.openxmlformats.org/drawingml/2006/table">
            <a:tbl>
              <a:tblPr/>
              <a:tblGrid>
                <a:gridCol w="2103120">
                  <a:extLst>
                    <a:ext uri="{9D8B030D-6E8A-4147-A177-3AD203B41FA5}">
                      <a16:colId xmlns:a16="http://schemas.microsoft.com/office/drawing/2014/main" val="3311783033"/>
                    </a:ext>
                  </a:extLst>
                </a:gridCol>
                <a:gridCol w="2103120">
                  <a:extLst>
                    <a:ext uri="{9D8B030D-6E8A-4147-A177-3AD203B41FA5}">
                      <a16:colId xmlns:a16="http://schemas.microsoft.com/office/drawing/2014/main" val="1012698448"/>
                    </a:ext>
                  </a:extLst>
                </a:gridCol>
                <a:gridCol w="2103120">
                  <a:extLst>
                    <a:ext uri="{9D8B030D-6E8A-4147-A177-3AD203B41FA5}">
                      <a16:colId xmlns:a16="http://schemas.microsoft.com/office/drawing/2014/main" val="3806916027"/>
                    </a:ext>
                  </a:extLst>
                </a:gridCol>
                <a:gridCol w="2103120">
                  <a:extLst>
                    <a:ext uri="{9D8B030D-6E8A-4147-A177-3AD203B41FA5}">
                      <a16:colId xmlns:a16="http://schemas.microsoft.com/office/drawing/2014/main" val="542681948"/>
                    </a:ext>
                  </a:extLst>
                </a:gridCol>
                <a:gridCol w="2103120">
                  <a:extLst>
                    <a:ext uri="{9D8B030D-6E8A-4147-A177-3AD203B41FA5}">
                      <a16:colId xmlns:a16="http://schemas.microsoft.com/office/drawing/2014/main" val="2467326048"/>
                    </a:ext>
                  </a:extLst>
                </a:gridCol>
              </a:tblGrid>
              <a:tr h="197788">
                <a:tc>
                  <a:txBody>
                    <a:bodyPr/>
                    <a:lstStyle/>
                    <a:p>
                      <a:pPr>
                        <a:buNone/>
                      </a:pPr>
                      <a:r>
                        <a:rPr lang="en-US" sz="1000" b="1" dirty="0"/>
                        <a:t>Question</a:t>
                      </a:r>
                      <a:endParaRPr lang="en-US" sz="1000" dirty="0"/>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b="1"/>
                        <a:t>LLM 1</a:t>
                      </a:r>
                      <a:endParaRPr lang="en-US" sz="1000"/>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b="1"/>
                        <a:t>LLM 2</a:t>
                      </a:r>
                      <a:endParaRPr lang="en-US" sz="1000"/>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b="1"/>
                        <a:t>Primary</a:t>
                      </a:r>
                      <a:endParaRPr lang="en-US" sz="1000"/>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b="1"/>
                        <a:t>Answer</a:t>
                      </a:r>
                      <a:endParaRPr lang="en-US" sz="1000"/>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72503"/>
                  </a:ext>
                </a:extLst>
              </a:tr>
              <a:tr h="1236175">
                <a:tc>
                  <a:txBody>
                    <a:bodyPr/>
                    <a:lstStyle/>
                    <a:p>
                      <a:pPr>
                        <a:buNone/>
                      </a:pPr>
                      <a:r>
                        <a:rPr lang="en-US" sz="1000" dirty="0"/>
                        <a:t>I have 100 apples. I gave 20 apples to my sister and 10 apples to my brother. How many apples do I have left?</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a:t>You started with 100 apples. You gave 20 to your sister and 10 to your brother. Subtracting gives 70 apples remaining.</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a:t>To find how many apples are left, subtract 20 (sister) and 10 (brother) from 100 → 70 apples left.</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dirty="0"/>
                        <a:t>You would have 70 apples left. Calculation confirms: 100 – 20 – 10 = 70.</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b="1"/>
                        <a:t>70 apples</a:t>
                      </a:r>
                      <a:endParaRPr lang="en-US" sz="1000"/>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3791247"/>
                  </a:ext>
                </a:extLst>
              </a:tr>
              <a:tr h="1384517">
                <a:tc>
                  <a:txBody>
                    <a:bodyPr/>
                    <a:lstStyle/>
                    <a:p>
                      <a:pPr>
                        <a:buNone/>
                      </a:pPr>
                      <a:r>
                        <a:rPr lang="en-US" sz="1000" dirty="0"/>
                        <a:t>There are 10 crows on an electric line. If a hunter shoots the leftmost crow and it falls to the ground, how many crows will be left on the electric line?</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dirty="0"/>
                        <a:t>The question describes 10 crows. After the hunter shoots one, 9 remain on the line.</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dirty="0"/>
                        <a:t>Logical relation: one crow is removed, so 9 remain on the line.</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a:t>There will be 9 crows left on the line.</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b="1"/>
                        <a:t>9 crows</a:t>
                      </a:r>
                      <a:endParaRPr lang="en-US" sz="1000"/>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914444"/>
                  </a:ext>
                </a:extLst>
              </a:tr>
              <a:tr h="1532858">
                <a:tc>
                  <a:txBody>
                    <a:bodyPr/>
                    <a:lstStyle/>
                    <a:p>
                      <a:pPr>
                        <a:buNone/>
                      </a:pPr>
                      <a:r>
                        <a:rPr lang="en-US" sz="1000"/>
                        <a:t>Statements: All trucks fly. Some scooters fly. Conclusions: All trucks are scooters. Some scooters do not fly. Which of the conclusions are correct?</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a:t>“All trucks are scooters” is not correct. “Some scooters do not fly” is correct as per the statements.</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a:t>From “All trucks fly” + “Some scooters fly,” the correct conclusion is that some scooters do not fly; all trucks are scooters is unsupported.</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a:t>Correct conclusion: “Some scooters do not fly.” Incorrect: “All trucks are scooters.”</a:t>
                      </a:r>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b="1" dirty="0"/>
                        <a:t>Conclusion 2 is correct; Conclusion 1 is incorrect</a:t>
                      </a:r>
                      <a:endParaRPr lang="en-US" sz="1000" dirty="0"/>
                    </a:p>
                  </a:txBody>
                  <a:tcPr marL="49447" marR="49447" marT="24724" marB="24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04915"/>
                  </a:ext>
                </a:extLst>
              </a:tr>
            </a:tbl>
          </a:graphicData>
        </a:graphic>
      </p:graphicFrame>
    </p:spTree>
    <p:extLst>
      <p:ext uri="{BB962C8B-B14F-4D97-AF65-F5344CB8AC3E}">
        <p14:creationId xmlns:p14="http://schemas.microsoft.com/office/powerpoint/2010/main" val="1499220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8D7A56-9F3E-8E78-0DC4-0341F564FCFD}"/>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a:solidFill>
                  <a:srgbClr val="FFFFFF"/>
                </a:solidFill>
                <a:latin typeface="+mj-lt"/>
                <a:ea typeface="+mj-ea"/>
                <a:cs typeface="+mj-cs"/>
              </a:rPr>
              <a:t>Preliminary Work – Topology Manager</a:t>
            </a:r>
          </a:p>
        </p:txBody>
      </p:sp>
      <p:sp>
        <p:nvSpPr>
          <p:cNvPr id="5" name="TextBox 4">
            <a:extLst>
              <a:ext uri="{FF2B5EF4-FFF2-40B4-BE49-F238E27FC236}">
                <a16:creationId xmlns:a16="http://schemas.microsoft.com/office/drawing/2014/main" id="{81AFFCA2-FAD4-7D53-64D9-F2B4D4B8D540}"/>
              </a:ext>
            </a:extLst>
          </p:cNvPr>
          <p:cNvSpPr txBox="1"/>
          <p:nvPr/>
        </p:nvSpPr>
        <p:spPr>
          <a:xfrm>
            <a:off x="7185953" y="4819458"/>
            <a:ext cx="4126272" cy="1375145"/>
          </a:xfrm>
          <a:prstGeom prst="rect">
            <a:avLst/>
          </a:prstGeom>
        </p:spPr>
        <p:txBody>
          <a:bodyPr vert="horz" lIns="91440" tIns="45720" rIns="91440" bIns="45720" rtlCol="0">
            <a:normAutofit/>
          </a:bodyPr>
          <a:lstStyle/>
          <a:p>
            <a:pPr algn="r">
              <a:lnSpc>
                <a:spcPct val="90000"/>
              </a:lnSpc>
              <a:spcBef>
                <a:spcPts val="1000"/>
              </a:spcBef>
            </a:pPr>
            <a:r>
              <a:rPr lang="en-US" sz="2400" kern="1200" dirty="0">
                <a:solidFill>
                  <a:srgbClr val="FFFFFF"/>
                </a:solidFill>
                <a:latin typeface="+mn-lt"/>
                <a:ea typeface="+mn-ea"/>
                <a:cs typeface="+mn-cs"/>
              </a:rPr>
              <a:t>Accuracy on 20 Reasoning Questions</a:t>
            </a:r>
          </a:p>
        </p:txBody>
      </p:sp>
      <p:graphicFrame>
        <p:nvGraphicFramePr>
          <p:cNvPr id="4" name="Content Placeholder 3">
            <a:extLst>
              <a:ext uri="{FF2B5EF4-FFF2-40B4-BE49-F238E27FC236}">
                <a16:creationId xmlns:a16="http://schemas.microsoft.com/office/drawing/2014/main" id="{9368CA01-F1E6-78AF-3DD6-C7E21FE2E9A3}"/>
              </a:ext>
            </a:extLst>
          </p:cNvPr>
          <p:cNvGraphicFramePr>
            <a:graphicFrameLocks noGrp="1"/>
          </p:cNvGraphicFramePr>
          <p:nvPr>
            <p:ph idx="1"/>
            <p:extLst>
              <p:ext uri="{D42A27DB-BD31-4B8C-83A1-F6EECF244321}">
                <p14:modId xmlns:p14="http://schemas.microsoft.com/office/powerpoint/2010/main" val="1897586367"/>
              </p:ext>
            </p:extLst>
          </p:nvPr>
        </p:nvGraphicFramePr>
        <p:xfrm>
          <a:off x="6551908" y="2440670"/>
          <a:ext cx="5152413" cy="1932210"/>
        </p:xfrm>
        <a:graphic>
          <a:graphicData uri="http://schemas.openxmlformats.org/drawingml/2006/table">
            <a:tbl>
              <a:tblPr firstRow="1" bandRow="1">
                <a:tableStyleId>{5C22544A-7EE6-4342-B048-85BDC9FD1C3A}</a:tableStyleId>
              </a:tblPr>
              <a:tblGrid>
                <a:gridCol w="2579735">
                  <a:extLst>
                    <a:ext uri="{9D8B030D-6E8A-4147-A177-3AD203B41FA5}">
                      <a16:colId xmlns:a16="http://schemas.microsoft.com/office/drawing/2014/main" val="1756350481"/>
                    </a:ext>
                  </a:extLst>
                </a:gridCol>
                <a:gridCol w="2572678">
                  <a:extLst>
                    <a:ext uri="{9D8B030D-6E8A-4147-A177-3AD203B41FA5}">
                      <a16:colId xmlns:a16="http://schemas.microsoft.com/office/drawing/2014/main" val="3698250517"/>
                    </a:ext>
                  </a:extLst>
                </a:gridCol>
              </a:tblGrid>
              <a:tr h="1211725">
                <a:tc>
                  <a:txBody>
                    <a:bodyPr/>
                    <a:lstStyle/>
                    <a:p>
                      <a:r>
                        <a:rPr lang="en-US" sz="3200" dirty="0"/>
                        <a:t>CrewAI</a:t>
                      </a:r>
                    </a:p>
                  </a:txBody>
                  <a:tcPr marL="163747" marR="163747" marT="81873" marB="81873"/>
                </a:tc>
                <a:tc>
                  <a:txBody>
                    <a:bodyPr/>
                    <a:lstStyle/>
                    <a:p>
                      <a:r>
                        <a:rPr lang="en-US" sz="3200"/>
                        <a:t>Topology Manager</a:t>
                      </a:r>
                    </a:p>
                  </a:txBody>
                  <a:tcPr marL="163747" marR="163747" marT="81873" marB="81873"/>
                </a:tc>
                <a:extLst>
                  <a:ext uri="{0D108BD9-81ED-4DB2-BD59-A6C34878D82A}">
                    <a16:rowId xmlns:a16="http://schemas.microsoft.com/office/drawing/2014/main" val="2370020915"/>
                  </a:ext>
                </a:extLst>
              </a:tr>
              <a:tr h="720485">
                <a:tc>
                  <a:txBody>
                    <a:bodyPr/>
                    <a:lstStyle/>
                    <a:p>
                      <a:r>
                        <a:rPr lang="en-US" sz="3200"/>
                        <a:t>80%</a:t>
                      </a:r>
                    </a:p>
                  </a:txBody>
                  <a:tcPr marL="163747" marR="163747" marT="81873" marB="81873"/>
                </a:tc>
                <a:tc>
                  <a:txBody>
                    <a:bodyPr/>
                    <a:lstStyle/>
                    <a:p>
                      <a:r>
                        <a:rPr lang="en-US" sz="3200" dirty="0"/>
                        <a:t>75%</a:t>
                      </a:r>
                    </a:p>
                  </a:txBody>
                  <a:tcPr marL="163747" marR="163747" marT="81873" marB="81873"/>
                </a:tc>
                <a:extLst>
                  <a:ext uri="{0D108BD9-81ED-4DB2-BD59-A6C34878D82A}">
                    <a16:rowId xmlns:a16="http://schemas.microsoft.com/office/drawing/2014/main" val="2529618250"/>
                  </a:ext>
                </a:extLst>
              </a:tr>
            </a:tbl>
          </a:graphicData>
        </a:graphic>
      </p:graphicFrame>
      <p:sp>
        <p:nvSpPr>
          <p:cNvPr id="6" name="TextBox 5">
            <a:extLst>
              <a:ext uri="{FF2B5EF4-FFF2-40B4-BE49-F238E27FC236}">
                <a16:creationId xmlns:a16="http://schemas.microsoft.com/office/drawing/2014/main" id="{899A8D7D-BAAD-7D51-DCCC-D77BC30E1B43}"/>
              </a:ext>
            </a:extLst>
          </p:cNvPr>
          <p:cNvSpPr txBox="1"/>
          <p:nvPr/>
        </p:nvSpPr>
        <p:spPr>
          <a:xfrm>
            <a:off x="7740137" y="1886671"/>
            <a:ext cx="2775953" cy="369332"/>
          </a:xfrm>
          <a:prstGeom prst="rect">
            <a:avLst/>
          </a:prstGeom>
          <a:noFill/>
        </p:spPr>
        <p:txBody>
          <a:bodyPr wrap="none" rtlCol="0">
            <a:spAutoFit/>
          </a:bodyPr>
          <a:lstStyle/>
          <a:p>
            <a:r>
              <a:rPr lang="en-US" dirty="0"/>
              <a:t>Accuracy on 20 Questions</a:t>
            </a:r>
          </a:p>
        </p:txBody>
      </p:sp>
    </p:spTree>
    <p:extLst>
      <p:ext uri="{BB962C8B-B14F-4D97-AF65-F5344CB8AC3E}">
        <p14:creationId xmlns:p14="http://schemas.microsoft.com/office/powerpoint/2010/main" val="205336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EC97-86A1-C929-F018-16C8FA4B8BEF}"/>
              </a:ext>
            </a:extLst>
          </p:cNvPr>
          <p:cNvSpPr>
            <a:spLocks noGrp="1"/>
          </p:cNvSpPr>
          <p:nvPr>
            <p:ph type="title"/>
          </p:nvPr>
        </p:nvSpPr>
        <p:spPr>
          <a:xfrm>
            <a:off x="584199" y="365125"/>
            <a:ext cx="10888133" cy="1325563"/>
          </a:xfrm>
        </p:spPr>
        <p:txBody>
          <a:bodyPr>
            <a:normAutofit/>
          </a:bodyPr>
          <a:lstStyle/>
          <a:p>
            <a:r>
              <a:rPr lang="en-US" dirty="0"/>
              <a:t>Preliminary Work – Housefly Vision Simulation</a:t>
            </a:r>
          </a:p>
        </p:txBody>
      </p:sp>
      <p:sp>
        <p:nvSpPr>
          <p:cNvPr id="3" name="Content Placeholder 2">
            <a:extLst>
              <a:ext uri="{FF2B5EF4-FFF2-40B4-BE49-F238E27FC236}">
                <a16:creationId xmlns:a16="http://schemas.microsoft.com/office/drawing/2014/main" id="{6678BC1B-0C53-71D5-315B-6473ACCE0969}"/>
              </a:ext>
            </a:extLst>
          </p:cNvPr>
          <p:cNvSpPr>
            <a:spLocks noGrp="1"/>
          </p:cNvSpPr>
          <p:nvPr>
            <p:ph idx="1"/>
          </p:nvPr>
        </p:nvSpPr>
        <p:spPr/>
        <p:txBody>
          <a:bodyPr>
            <a:normAutofit fontScale="85000" lnSpcReduction="20000"/>
          </a:bodyPr>
          <a:lstStyle/>
          <a:p>
            <a:r>
              <a:rPr lang="en-US" b="1" dirty="0"/>
              <a:t>Goal</a:t>
            </a:r>
            <a:endParaRPr lang="en-US" dirty="0"/>
          </a:p>
          <a:p>
            <a:pPr lvl="1"/>
            <a:r>
              <a:rPr lang="en-US" dirty="0"/>
              <a:t>Model the </a:t>
            </a:r>
            <a:r>
              <a:rPr lang="en-US" b="1" dirty="0"/>
              <a:t>sensorimotor pathway of a housefly</a:t>
            </a:r>
            <a:r>
              <a:rPr lang="en-US" dirty="0"/>
              <a:t> using the </a:t>
            </a:r>
            <a:r>
              <a:rPr lang="en-US" b="1" dirty="0"/>
              <a:t>LLM Topology Manager</a:t>
            </a:r>
            <a:endParaRPr lang="en-US" dirty="0"/>
          </a:p>
          <a:p>
            <a:pPr lvl="1"/>
            <a:r>
              <a:rPr lang="en-US" dirty="0"/>
              <a:t>Proof-of-concept for extending to more complex </a:t>
            </a:r>
            <a:r>
              <a:rPr lang="en-US" b="1" dirty="0"/>
              <a:t>human-like visual systems</a:t>
            </a:r>
            <a:endParaRPr lang="en-US" dirty="0"/>
          </a:p>
          <a:p>
            <a:r>
              <a:rPr lang="en-US" b="1" dirty="0"/>
              <a:t>Subsystems Implemented (7 total)</a:t>
            </a:r>
            <a:endParaRPr lang="en-US" dirty="0"/>
          </a:p>
          <a:p>
            <a:pPr lvl="1"/>
            <a:r>
              <a:rPr lang="en-US" b="1" dirty="0"/>
              <a:t>Stimulus Selection</a:t>
            </a:r>
            <a:endParaRPr lang="en-US" dirty="0"/>
          </a:p>
          <a:p>
            <a:pPr lvl="1"/>
            <a:r>
              <a:rPr lang="en-US" b="1" dirty="0"/>
              <a:t>Head Direction</a:t>
            </a:r>
            <a:endParaRPr lang="en-US" dirty="0"/>
          </a:p>
          <a:p>
            <a:pPr lvl="1"/>
            <a:r>
              <a:rPr lang="en-US" b="1" dirty="0"/>
              <a:t>Internal Drives</a:t>
            </a:r>
            <a:endParaRPr lang="en-US" dirty="0"/>
          </a:p>
          <a:p>
            <a:pPr lvl="1"/>
            <a:r>
              <a:rPr lang="en-US" b="1" dirty="0"/>
              <a:t>Circadian Rhythm Simulation</a:t>
            </a:r>
            <a:endParaRPr lang="en-US" dirty="0"/>
          </a:p>
          <a:p>
            <a:pPr lvl="1"/>
            <a:r>
              <a:rPr lang="en-US" b="1" dirty="0"/>
              <a:t>Multisensory Integration</a:t>
            </a:r>
            <a:endParaRPr lang="en-US" dirty="0"/>
          </a:p>
          <a:p>
            <a:pPr lvl="1"/>
            <a:r>
              <a:rPr lang="en-US" b="1" dirty="0"/>
              <a:t>Self-Motion Processing</a:t>
            </a:r>
            <a:endParaRPr lang="en-US" dirty="0"/>
          </a:p>
          <a:p>
            <a:pPr lvl="1"/>
            <a:r>
              <a:rPr lang="en-US" b="1" dirty="0"/>
              <a:t>Optic Flow Simulation</a:t>
            </a:r>
            <a:endParaRPr lang="en-US" dirty="0"/>
          </a:p>
          <a:p>
            <a:r>
              <a:rPr lang="en-US" b="1" dirty="0"/>
              <a:t>Key Idea</a:t>
            </a:r>
            <a:endParaRPr lang="en-US" dirty="0"/>
          </a:p>
          <a:p>
            <a:pPr lvl="1"/>
            <a:r>
              <a:rPr lang="en-US" dirty="0"/>
              <a:t>Each subsystem = modular LLM agent with </a:t>
            </a:r>
            <a:r>
              <a:rPr lang="en-US" b="1" dirty="0"/>
              <a:t>biologically inspired inputs &amp; outputs</a:t>
            </a:r>
            <a:endParaRPr lang="en-US" dirty="0"/>
          </a:p>
          <a:p>
            <a:pPr lvl="1"/>
            <a:r>
              <a:rPr lang="en-US" dirty="0"/>
              <a:t>Collectively simulate decision-making → perception-driven behavior</a:t>
            </a:r>
          </a:p>
          <a:p>
            <a:endParaRPr lang="en-US" dirty="0"/>
          </a:p>
        </p:txBody>
      </p:sp>
      <p:pic>
        <p:nvPicPr>
          <p:cNvPr id="4" name="Picture 3" descr="Housefly Sensorimotor Pathway">
            <a:extLst>
              <a:ext uri="{FF2B5EF4-FFF2-40B4-BE49-F238E27FC236}">
                <a16:creationId xmlns:a16="http://schemas.microsoft.com/office/drawing/2014/main" id="{750CC7B3-E0C7-B88B-7CE5-F2EC43ACDF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8265" y="2735209"/>
            <a:ext cx="5943600" cy="2210435"/>
          </a:xfrm>
          <a:prstGeom prst="rect">
            <a:avLst/>
          </a:prstGeom>
          <a:noFill/>
          <a:ln>
            <a:noFill/>
          </a:ln>
        </p:spPr>
      </p:pic>
      <p:sp>
        <p:nvSpPr>
          <p:cNvPr id="5" name="TextBox 4">
            <a:extLst>
              <a:ext uri="{FF2B5EF4-FFF2-40B4-BE49-F238E27FC236}">
                <a16:creationId xmlns:a16="http://schemas.microsoft.com/office/drawing/2014/main" id="{19773860-C50E-CCFD-192F-62A62120E7AB}"/>
              </a:ext>
            </a:extLst>
          </p:cNvPr>
          <p:cNvSpPr txBox="1"/>
          <p:nvPr/>
        </p:nvSpPr>
        <p:spPr>
          <a:xfrm>
            <a:off x="7738533" y="4945644"/>
            <a:ext cx="2531534" cy="369332"/>
          </a:xfrm>
          <a:prstGeom prst="rect">
            <a:avLst/>
          </a:prstGeom>
          <a:noFill/>
        </p:spPr>
        <p:txBody>
          <a:bodyPr wrap="square" rtlCol="0">
            <a:spAutoFit/>
          </a:bodyPr>
          <a:lstStyle/>
          <a:p>
            <a:r>
              <a:rPr lang="en-US" dirty="0"/>
              <a:t>Housefly Brain Process</a:t>
            </a:r>
          </a:p>
        </p:txBody>
      </p:sp>
    </p:spTree>
    <p:extLst>
      <p:ext uri="{BB962C8B-B14F-4D97-AF65-F5344CB8AC3E}">
        <p14:creationId xmlns:p14="http://schemas.microsoft.com/office/powerpoint/2010/main" val="2916246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368B6-5A59-37AE-E487-CC4BCD9967F5}"/>
              </a:ext>
            </a:extLst>
          </p:cNvPr>
          <p:cNvSpPr>
            <a:spLocks noGrp="1"/>
          </p:cNvSpPr>
          <p:nvPr>
            <p:ph type="title"/>
          </p:nvPr>
        </p:nvSpPr>
        <p:spPr>
          <a:xfrm>
            <a:off x="761803" y="350196"/>
            <a:ext cx="4646904" cy="1624520"/>
          </a:xfrm>
        </p:spPr>
        <p:txBody>
          <a:bodyPr anchor="ctr">
            <a:normAutofit/>
          </a:bodyPr>
          <a:lstStyle/>
          <a:p>
            <a:r>
              <a:rPr lang="en-US" sz="3700"/>
              <a:t>Preliminary Work – Housefly Vision Simulation</a:t>
            </a:r>
          </a:p>
        </p:txBody>
      </p:sp>
      <p:sp>
        <p:nvSpPr>
          <p:cNvPr id="3" name="Content Placeholder 2">
            <a:extLst>
              <a:ext uri="{FF2B5EF4-FFF2-40B4-BE49-F238E27FC236}">
                <a16:creationId xmlns:a16="http://schemas.microsoft.com/office/drawing/2014/main" id="{FF27F369-8D86-2614-CC56-C9F00A0DD9E7}"/>
              </a:ext>
            </a:extLst>
          </p:cNvPr>
          <p:cNvSpPr>
            <a:spLocks noGrp="1"/>
          </p:cNvSpPr>
          <p:nvPr>
            <p:ph idx="1"/>
          </p:nvPr>
        </p:nvSpPr>
        <p:spPr>
          <a:xfrm>
            <a:off x="527024" y="2557850"/>
            <a:ext cx="5107657" cy="4028303"/>
          </a:xfrm>
        </p:spPr>
        <p:txBody>
          <a:bodyPr anchor="ctr">
            <a:noAutofit/>
          </a:bodyPr>
          <a:lstStyle/>
          <a:p>
            <a:r>
              <a:rPr lang="en-US" sz="1400" b="1" dirty="0"/>
              <a:t>Implementation</a:t>
            </a:r>
            <a:endParaRPr lang="en-US" sz="1400" dirty="0"/>
          </a:p>
          <a:p>
            <a:pPr lvl="1"/>
            <a:r>
              <a:rPr lang="en-US" sz="1400" dirty="0"/>
              <a:t>Added </a:t>
            </a:r>
            <a:r>
              <a:rPr lang="en-US" sz="1400" b="1" dirty="0"/>
              <a:t>conversational memory</a:t>
            </a:r>
            <a:r>
              <a:rPr lang="en-US" sz="1400" dirty="0"/>
              <a:t> to store previous outputs as dictionaries</a:t>
            </a:r>
          </a:p>
          <a:p>
            <a:pPr lvl="1"/>
            <a:r>
              <a:rPr lang="en-US" sz="1400" dirty="0"/>
              <a:t>Used </a:t>
            </a:r>
            <a:r>
              <a:rPr lang="en-US" sz="1400" b="1" dirty="0"/>
              <a:t>summarization</a:t>
            </a:r>
            <a:r>
              <a:rPr lang="en-US" sz="1400" dirty="0"/>
              <a:t> to prevent cascading context overload</a:t>
            </a:r>
          </a:p>
          <a:p>
            <a:pPr lvl="1"/>
            <a:r>
              <a:rPr lang="en-US" sz="1400" dirty="0"/>
              <a:t>Enabled </a:t>
            </a:r>
            <a:r>
              <a:rPr lang="en-US" sz="1400" b="1" dirty="0"/>
              <a:t>episodic generation</a:t>
            </a:r>
            <a:r>
              <a:rPr lang="en-US" sz="1400" dirty="0"/>
              <a:t> → agents aware of past states, not just current stimuli</a:t>
            </a:r>
          </a:p>
          <a:p>
            <a:r>
              <a:rPr lang="en-US" sz="1400" b="1" dirty="0"/>
              <a:t>Impact</a:t>
            </a:r>
            <a:endParaRPr lang="en-US" sz="1400" dirty="0"/>
          </a:p>
          <a:p>
            <a:pPr lvl="1"/>
            <a:r>
              <a:rPr lang="en-US" sz="1400" dirty="0"/>
              <a:t>Simulated </a:t>
            </a:r>
            <a:r>
              <a:rPr lang="en-US" sz="1400" b="1" dirty="0"/>
              <a:t>continuous &amp; adaptive behavior</a:t>
            </a:r>
            <a:r>
              <a:rPr lang="en-US" sz="1400" dirty="0"/>
              <a:t>, closer to real insect responses</a:t>
            </a:r>
          </a:p>
          <a:p>
            <a:pPr lvl="1"/>
            <a:r>
              <a:rPr lang="en-US" sz="1400" dirty="0"/>
              <a:t>Actions depended on </a:t>
            </a:r>
            <a:r>
              <a:rPr lang="en-US" sz="1400" b="1" dirty="0"/>
              <a:t>history + current input</a:t>
            </a:r>
            <a:r>
              <a:rPr lang="en-US" sz="1400" dirty="0"/>
              <a:t>, not isolated events</a:t>
            </a:r>
          </a:p>
          <a:p>
            <a:pPr lvl="1"/>
            <a:r>
              <a:rPr lang="en-US" sz="1400" dirty="0"/>
              <a:t>More realistic framework for studying </a:t>
            </a:r>
            <a:r>
              <a:rPr lang="en-US" sz="1400" b="1" dirty="0"/>
              <a:t>how organisms adapt</a:t>
            </a:r>
            <a:r>
              <a:rPr lang="en-US" sz="1400" dirty="0"/>
              <a:t> to dynamic environments</a:t>
            </a:r>
          </a:p>
          <a:p>
            <a:r>
              <a:rPr lang="en-US" sz="1400" b="1" dirty="0"/>
              <a:t>Outcome</a:t>
            </a:r>
            <a:endParaRPr lang="en-US" sz="1400" dirty="0"/>
          </a:p>
          <a:p>
            <a:pPr lvl="1"/>
            <a:r>
              <a:rPr lang="en-US" sz="1400" dirty="0"/>
              <a:t>Successfully reproduced adaptive fly-like behavior</a:t>
            </a:r>
          </a:p>
          <a:p>
            <a:pPr lvl="1"/>
            <a:r>
              <a:rPr lang="en-US" sz="1400" dirty="0"/>
              <a:t>Establishes foundation for </a:t>
            </a:r>
            <a:r>
              <a:rPr lang="en-US" sz="1400" b="1" dirty="0"/>
              <a:t>modelling higher-order visual systems</a:t>
            </a:r>
            <a:endParaRPr lang="en-US" sz="1400" dirty="0"/>
          </a:p>
          <a:p>
            <a:endParaRPr lang="en-US" sz="1400" dirty="0"/>
          </a:p>
        </p:txBody>
      </p:sp>
      <p:pic>
        <p:nvPicPr>
          <p:cNvPr id="5" name="Picture 4" descr="Mosquito on skin">
            <a:extLst>
              <a:ext uri="{FF2B5EF4-FFF2-40B4-BE49-F238E27FC236}">
                <a16:creationId xmlns:a16="http://schemas.microsoft.com/office/drawing/2014/main" id="{F44169DC-52B7-B12A-8E83-1D3DE4421151}"/>
              </a:ext>
            </a:extLst>
          </p:cNvPr>
          <p:cNvPicPr>
            <a:picLocks noChangeAspect="1"/>
          </p:cNvPicPr>
          <p:nvPr/>
        </p:nvPicPr>
        <p:blipFill>
          <a:blip r:embed="rId3"/>
          <a:srcRect l="26850" r="15976" b="1"/>
          <a:stretch>
            <a:fillRect/>
          </a:stretch>
        </p:blipFill>
        <p:spPr>
          <a:xfrm>
            <a:off x="6096000" y="1"/>
            <a:ext cx="6102825" cy="6858000"/>
          </a:xfrm>
          <a:prstGeom prst="rect">
            <a:avLst/>
          </a:prstGeom>
        </p:spPr>
      </p:pic>
    </p:spTree>
    <p:extLst>
      <p:ext uri="{BB962C8B-B14F-4D97-AF65-F5344CB8AC3E}">
        <p14:creationId xmlns:p14="http://schemas.microsoft.com/office/powerpoint/2010/main" val="57786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4F8FCA-7434-05F5-3954-5948F699B89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Presentation Roadmap</a:t>
            </a:r>
          </a:p>
        </p:txBody>
      </p:sp>
      <p:sp>
        <p:nvSpPr>
          <p:cNvPr id="3" name="Content Placeholder 2">
            <a:extLst>
              <a:ext uri="{FF2B5EF4-FFF2-40B4-BE49-F238E27FC236}">
                <a16:creationId xmlns:a16="http://schemas.microsoft.com/office/drawing/2014/main" id="{F7A5E6A9-3892-9281-B4CE-C612A1EAD688}"/>
              </a:ext>
            </a:extLst>
          </p:cNvPr>
          <p:cNvSpPr>
            <a:spLocks noGrp="1"/>
          </p:cNvSpPr>
          <p:nvPr>
            <p:ph idx="1"/>
          </p:nvPr>
        </p:nvSpPr>
        <p:spPr>
          <a:xfrm>
            <a:off x="838200" y="1825481"/>
            <a:ext cx="5858694" cy="4482042"/>
          </a:xfrm>
        </p:spPr>
        <p:txBody>
          <a:bodyPr vert="horz" lIns="91440" tIns="45720" rIns="91440" bIns="45720" rtlCol="0">
            <a:noAutofit/>
          </a:bodyPr>
          <a:lstStyle/>
          <a:p>
            <a:r>
              <a:rPr lang="en-US" sz="1400" b="1" dirty="0"/>
              <a:t>Project Overview</a:t>
            </a:r>
          </a:p>
          <a:p>
            <a:pPr lvl="1"/>
            <a:r>
              <a:rPr lang="en-US" sz="1400" dirty="0"/>
              <a:t>Motivation, Project Goals and Impact</a:t>
            </a:r>
          </a:p>
          <a:p>
            <a:r>
              <a:rPr lang="en-US" sz="1400" b="1" dirty="0"/>
              <a:t>Background</a:t>
            </a:r>
          </a:p>
          <a:p>
            <a:pPr lvl="1"/>
            <a:r>
              <a:rPr lang="en-US" sz="1400" dirty="0"/>
              <a:t>Related work, multimodal models, agent orchestration</a:t>
            </a:r>
          </a:p>
          <a:p>
            <a:r>
              <a:rPr lang="en-US" sz="1400" b="1" dirty="0"/>
              <a:t>Preliminary Work</a:t>
            </a:r>
          </a:p>
          <a:p>
            <a:pPr lvl="1"/>
            <a:r>
              <a:rPr lang="en-US" sz="1400" dirty="0"/>
              <a:t>CrewAI baseline, Topology Manager design, Housefly simulation</a:t>
            </a:r>
          </a:p>
          <a:p>
            <a:r>
              <a:rPr lang="en-US" sz="1400" b="1" dirty="0"/>
              <a:t>Implementation</a:t>
            </a:r>
          </a:p>
          <a:p>
            <a:pPr lvl="1"/>
            <a:r>
              <a:rPr lang="en-US" sz="1400" dirty="0"/>
              <a:t>Phi-3.5-mini-instruct finetuning</a:t>
            </a:r>
          </a:p>
          <a:p>
            <a:pPr lvl="1"/>
            <a:r>
              <a:rPr lang="en-US" sz="1400" dirty="0"/>
              <a:t>Multimodal processing</a:t>
            </a:r>
          </a:p>
          <a:p>
            <a:pPr lvl="1"/>
            <a:r>
              <a:rPr lang="en-US" sz="1400" dirty="0"/>
              <a:t>Visual cortex modeling (dorsal-ventral, V2-V4-V5 pathways)</a:t>
            </a:r>
          </a:p>
          <a:p>
            <a:pPr lvl="1"/>
            <a:r>
              <a:rPr lang="en-US" sz="1400" dirty="0"/>
              <a:t>Saliency visualizer</a:t>
            </a:r>
          </a:p>
          <a:p>
            <a:r>
              <a:rPr lang="en-US" sz="1400" b="1" dirty="0"/>
              <a:t>Experimental Results</a:t>
            </a:r>
          </a:p>
          <a:p>
            <a:pPr lvl="1"/>
            <a:r>
              <a:rPr lang="en-US" sz="1400" dirty="0"/>
              <a:t>Reasoning benchmarks</a:t>
            </a:r>
          </a:p>
          <a:p>
            <a:pPr lvl="1"/>
            <a:r>
              <a:rPr lang="en-US" sz="1400" dirty="0"/>
              <a:t>CLEVR + COD10K Experiments</a:t>
            </a:r>
          </a:p>
          <a:p>
            <a:pPr lvl="1"/>
            <a:r>
              <a:rPr lang="en-US" sz="1400" dirty="0"/>
              <a:t>Visual Saliency evaluation</a:t>
            </a:r>
          </a:p>
          <a:p>
            <a:r>
              <a:rPr lang="en-US" sz="1400" b="1" dirty="0"/>
              <a:t>Conclusion &amp; Future Work</a:t>
            </a:r>
          </a:p>
          <a:p>
            <a:pPr lvl="1"/>
            <a:r>
              <a:rPr lang="en-US" sz="1400" dirty="0"/>
              <a:t>Key findings, impact, and research directions</a:t>
            </a:r>
          </a:p>
          <a:p>
            <a:endParaRPr lang="en-US" sz="1400" dirty="0"/>
          </a:p>
        </p:txBody>
      </p:sp>
      <p:sp>
        <p:nvSpPr>
          <p:cNvPr id="4" name="TextBox 3">
            <a:extLst>
              <a:ext uri="{FF2B5EF4-FFF2-40B4-BE49-F238E27FC236}">
                <a16:creationId xmlns:a16="http://schemas.microsoft.com/office/drawing/2014/main" id="{B9A1BBF3-4CBC-B5F5-7B33-DC7C928DEBDE}"/>
              </a:ext>
            </a:extLst>
          </p:cNvPr>
          <p:cNvSpPr txBox="1"/>
          <p:nvPr/>
        </p:nvSpPr>
        <p:spPr>
          <a:xfrm>
            <a:off x="7129849" y="2533135"/>
            <a:ext cx="4223950" cy="36438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90103604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7CC5-8820-28BF-AC97-DC70FECAC38A}"/>
              </a:ext>
            </a:extLst>
          </p:cNvPr>
          <p:cNvSpPr>
            <a:spLocks noGrp="1"/>
          </p:cNvSpPr>
          <p:nvPr>
            <p:ph type="title"/>
          </p:nvPr>
        </p:nvSpPr>
        <p:spPr/>
        <p:txBody>
          <a:bodyPr/>
          <a:lstStyle/>
          <a:p>
            <a:r>
              <a:rPr lang="en-US" dirty="0"/>
              <a:t>Preliminary Work – Housefly Vision Simulation</a:t>
            </a:r>
          </a:p>
        </p:txBody>
      </p:sp>
      <p:sp>
        <p:nvSpPr>
          <p:cNvPr id="3" name="Content Placeholder 2">
            <a:extLst>
              <a:ext uri="{FF2B5EF4-FFF2-40B4-BE49-F238E27FC236}">
                <a16:creationId xmlns:a16="http://schemas.microsoft.com/office/drawing/2014/main" id="{4B7E61CB-2639-94C3-1D1E-97BF96AD2F16}"/>
              </a:ext>
            </a:extLst>
          </p:cNvPr>
          <p:cNvSpPr>
            <a:spLocks noGrp="1"/>
          </p:cNvSpPr>
          <p:nvPr>
            <p:ph idx="1"/>
          </p:nvPr>
        </p:nvSpPr>
        <p:spPr/>
        <p:txBody>
          <a:bodyPr/>
          <a:lstStyle/>
          <a:p>
            <a:endParaRPr lang="en-US" dirty="0"/>
          </a:p>
        </p:txBody>
      </p:sp>
      <p:pic>
        <p:nvPicPr>
          <p:cNvPr id="4" name="Picture 3" descr="Output of housefly process">
            <a:extLst>
              <a:ext uri="{FF2B5EF4-FFF2-40B4-BE49-F238E27FC236}">
                <a16:creationId xmlns:a16="http://schemas.microsoft.com/office/drawing/2014/main" id="{465BE3EE-E429-5F67-EBEE-FCA191E8FD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510" y="2450782"/>
            <a:ext cx="11018980" cy="2515765"/>
          </a:xfrm>
          <a:prstGeom prst="rect">
            <a:avLst/>
          </a:prstGeom>
          <a:noFill/>
          <a:ln>
            <a:noFill/>
          </a:ln>
        </p:spPr>
      </p:pic>
      <p:sp>
        <p:nvSpPr>
          <p:cNvPr id="5" name="TextBox 4">
            <a:extLst>
              <a:ext uri="{FF2B5EF4-FFF2-40B4-BE49-F238E27FC236}">
                <a16:creationId xmlns:a16="http://schemas.microsoft.com/office/drawing/2014/main" id="{D7882D82-BDC3-3F78-89D0-15509BE4ADDD}"/>
              </a:ext>
            </a:extLst>
          </p:cNvPr>
          <p:cNvSpPr txBox="1"/>
          <p:nvPr/>
        </p:nvSpPr>
        <p:spPr>
          <a:xfrm>
            <a:off x="3818466" y="5101484"/>
            <a:ext cx="4555067" cy="369332"/>
          </a:xfrm>
          <a:prstGeom prst="rect">
            <a:avLst/>
          </a:prstGeom>
          <a:noFill/>
        </p:spPr>
        <p:txBody>
          <a:bodyPr wrap="square" rtlCol="0">
            <a:spAutoFit/>
          </a:bodyPr>
          <a:lstStyle/>
          <a:p>
            <a:pPr algn="ctr"/>
            <a:r>
              <a:rPr lang="en-US" dirty="0"/>
              <a:t>Vision Simulation for a particular Timestep</a:t>
            </a:r>
          </a:p>
        </p:txBody>
      </p:sp>
    </p:spTree>
    <p:extLst>
      <p:ext uri="{BB962C8B-B14F-4D97-AF65-F5344CB8AC3E}">
        <p14:creationId xmlns:p14="http://schemas.microsoft.com/office/powerpoint/2010/main" val="320512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719C-7F3F-ECF4-B82F-3FCD2979C30B}"/>
              </a:ext>
            </a:extLst>
          </p:cNvPr>
          <p:cNvSpPr>
            <a:spLocks noGrp="1"/>
          </p:cNvSpPr>
          <p:nvPr>
            <p:ph type="title"/>
          </p:nvPr>
        </p:nvSpPr>
        <p:spPr>
          <a:xfrm>
            <a:off x="575733" y="365125"/>
            <a:ext cx="10947400" cy="1325563"/>
          </a:xfrm>
        </p:spPr>
        <p:txBody>
          <a:bodyPr>
            <a:normAutofit/>
          </a:bodyPr>
          <a:lstStyle/>
          <a:p>
            <a:r>
              <a:rPr lang="en-US" sz="4000" dirty="0"/>
              <a:t>Implementation - Finetuning Phi-3.5-mini-instruct</a:t>
            </a:r>
          </a:p>
        </p:txBody>
      </p:sp>
      <p:sp>
        <p:nvSpPr>
          <p:cNvPr id="3" name="Content Placeholder 2">
            <a:extLst>
              <a:ext uri="{FF2B5EF4-FFF2-40B4-BE49-F238E27FC236}">
                <a16:creationId xmlns:a16="http://schemas.microsoft.com/office/drawing/2014/main" id="{34E0D079-B660-136E-E918-EFD769F41F16}"/>
              </a:ext>
            </a:extLst>
          </p:cNvPr>
          <p:cNvSpPr>
            <a:spLocks noGrp="1"/>
          </p:cNvSpPr>
          <p:nvPr>
            <p:ph idx="1"/>
          </p:nvPr>
        </p:nvSpPr>
        <p:spPr>
          <a:xfrm>
            <a:off x="838200" y="1825625"/>
            <a:ext cx="10515600" cy="4667250"/>
          </a:xfrm>
        </p:spPr>
        <p:txBody>
          <a:bodyPr>
            <a:normAutofit fontScale="85000" lnSpcReduction="20000"/>
          </a:bodyPr>
          <a:lstStyle/>
          <a:p>
            <a:r>
              <a:rPr lang="en-US" b="1" dirty="0"/>
              <a:t>Model Details</a:t>
            </a:r>
            <a:endParaRPr lang="en-US" dirty="0"/>
          </a:p>
          <a:p>
            <a:pPr lvl="1"/>
            <a:r>
              <a:rPr lang="en-US" b="1" dirty="0"/>
              <a:t>Phi-3.5-mini-instruct</a:t>
            </a:r>
            <a:r>
              <a:rPr lang="en-US" dirty="0"/>
              <a:t>: Decoder-only transformer, </a:t>
            </a:r>
            <a:r>
              <a:rPr lang="en-US" b="1" dirty="0"/>
              <a:t>3.8B parameters</a:t>
            </a:r>
            <a:endParaRPr lang="en-US" dirty="0"/>
          </a:p>
          <a:p>
            <a:pPr lvl="1"/>
            <a:r>
              <a:rPr lang="en-US" dirty="0"/>
              <a:t>Pre-trained for </a:t>
            </a:r>
            <a:r>
              <a:rPr lang="en-US" b="1" dirty="0"/>
              <a:t>instruction-following, reasoning, and multimodal tasks</a:t>
            </a:r>
            <a:endParaRPr lang="en-US" dirty="0"/>
          </a:p>
          <a:p>
            <a:pPr lvl="1"/>
            <a:r>
              <a:rPr lang="en-US" dirty="0"/>
              <a:t>Trained on </a:t>
            </a:r>
            <a:r>
              <a:rPr lang="en-US" b="1" dirty="0"/>
              <a:t>high-quality reasoning datasets, synthetic data, and image-caption pairs</a:t>
            </a:r>
            <a:endParaRPr lang="en-US" dirty="0"/>
          </a:p>
          <a:p>
            <a:r>
              <a:rPr lang="en-US" b="1" dirty="0"/>
              <a:t>Purpose of Finetuning</a:t>
            </a:r>
            <a:endParaRPr lang="en-US" dirty="0"/>
          </a:p>
          <a:p>
            <a:pPr lvl="1"/>
            <a:r>
              <a:rPr lang="en-US" dirty="0"/>
              <a:t>Adapt the model for </a:t>
            </a:r>
            <a:r>
              <a:rPr lang="en-US" b="1" dirty="0"/>
              <a:t>instruction execution</a:t>
            </a:r>
            <a:r>
              <a:rPr lang="en-US" dirty="0"/>
              <a:t> and </a:t>
            </a:r>
            <a:r>
              <a:rPr lang="en-US" b="1" dirty="0"/>
              <a:t>multimodal reasoning</a:t>
            </a:r>
            <a:endParaRPr lang="en-US" dirty="0"/>
          </a:p>
          <a:p>
            <a:pPr lvl="1"/>
            <a:r>
              <a:rPr lang="en-US" dirty="0"/>
              <a:t>Resolve </a:t>
            </a:r>
            <a:r>
              <a:rPr lang="en-US" b="1" dirty="0"/>
              <a:t>competing outputs</a:t>
            </a:r>
            <a:r>
              <a:rPr lang="en-US" dirty="0"/>
              <a:t> from modular LLM subsystems, inspired by biological attention mechanisms</a:t>
            </a:r>
          </a:p>
          <a:p>
            <a:pPr lvl="1"/>
            <a:r>
              <a:rPr lang="en-US" dirty="0"/>
              <a:t>Serve as the </a:t>
            </a:r>
            <a:r>
              <a:rPr lang="en-US" b="1" dirty="0"/>
              <a:t>key reasoning layer</a:t>
            </a:r>
            <a:r>
              <a:rPr lang="en-US" dirty="0"/>
              <a:t> for the overall cognitive modeling framework</a:t>
            </a:r>
          </a:p>
          <a:p>
            <a:r>
              <a:rPr lang="en-US" b="1" dirty="0"/>
              <a:t>Implementation Setup</a:t>
            </a:r>
            <a:endParaRPr lang="en-US" dirty="0"/>
          </a:p>
          <a:p>
            <a:pPr lvl="1"/>
            <a:r>
              <a:rPr lang="en-US" b="1" dirty="0"/>
              <a:t>Platform:</a:t>
            </a:r>
            <a:r>
              <a:rPr lang="en-US" dirty="0"/>
              <a:t> Google </a:t>
            </a:r>
            <a:r>
              <a:rPr lang="en-US" dirty="0" err="1"/>
              <a:t>Colab</a:t>
            </a:r>
            <a:r>
              <a:rPr lang="en-US" dirty="0"/>
              <a:t>, consumer-grade GPU</a:t>
            </a:r>
          </a:p>
          <a:p>
            <a:pPr lvl="1"/>
            <a:r>
              <a:rPr lang="en-US" b="1" dirty="0"/>
              <a:t>Memory Optimization:</a:t>
            </a:r>
            <a:r>
              <a:rPr lang="en-US" dirty="0"/>
              <a:t> 4-bit quantization to fit model on limited VRAM</a:t>
            </a:r>
          </a:p>
          <a:p>
            <a:pPr lvl="1"/>
            <a:r>
              <a:rPr lang="en-US" b="1" dirty="0"/>
              <a:t>Optimization Techniques:</a:t>
            </a:r>
            <a:r>
              <a:rPr lang="en-US" dirty="0"/>
              <a:t> </a:t>
            </a:r>
            <a:r>
              <a:rPr lang="en-US" dirty="0" err="1"/>
              <a:t>Unsloth</a:t>
            </a:r>
            <a:r>
              <a:rPr lang="en-US" dirty="0"/>
              <a:t> → reduces memory &amp; training overhead without affecting accuracy</a:t>
            </a:r>
          </a:p>
          <a:p>
            <a:pPr lvl="1"/>
            <a:r>
              <a:rPr lang="en-US" b="1" dirty="0"/>
              <a:t>Pipeline:</a:t>
            </a:r>
            <a:r>
              <a:rPr lang="en-US" dirty="0"/>
              <a:t> Base64 image integration → support visual queries</a:t>
            </a:r>
          </a:p>
        </p:txBody>
      </p:sp>
    </p:spTree>
    <p:extLst>
      <p:ext uri="{BB962C8B-B14F-4D97-AF65-F5344CB8AC3E}">
        <p14:creationId xmlns:p14="http://schemas.microsoft.com/office/powerpoint/2010/main" val="269710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1891-D6E5-1806-2DD1-DC4FD3625993}"/>
              </a:ext>
            </a:extLst>
          </p:cNvPr>
          <p:cNvSpPr>
            <a:spLocks noGrp="1"/>
          </p:cNvSpPr>
          <p:nvPr>
            <p:ph type="title"/>
          </p:nvPr>
        </p:nvSpPr>
        <p:spPr>
          <a:xfrm>
            <a:off x="575733" y="365125"/>
            <a:ext cx="11150600" cy="1325563"/>
          </a:xfrm>
        </p:spPr>
        <p:txBody>
          <a:bodyPr>
            <a:normAutofit/>
          </a:bodyPr>
          <a:lstStyle/>
          <a:p>
            <a:r>
              <a:rPr lang="en-US" sz="4000" dirty="0"/>
              <a:t>Implementation - Finetuning Datasets and Metrics</a:t>
            </a:r>
          </a:p>
        </p:txBody>
      </p:sp>
      <p:sp>
        <p:nvSpPr>
          <p:cNvPr id="3" name="Content Placeholder 2">
            <a:extLst>
              <a:ext uri="{FF2B5EF4-FFF2-40B4-BE49-F238E27FC236}">
                <a16:creationId xmlns:a16="http://schemas.microsoft.com/office/drawing/2014/main" id="{23B7261B-A2D3-7FAB-5D8C-0198DC0DCF83}"/>
              </a:ext>
            </a:extLst>
          </p:cNvPr>
          <p:cNvSpPr>
            <a:spLocks noGrp="1"/>
          </p:cNvSpPr>
          <p:nvPr>
            <p:ph idx="1"/>
          </p:nvPr>
        </p:nvSpPr>
        <p:spPr>
          <a:xfrm>
            <a:off x="838200" y="1825625"/>
            <a:ext cx="10515600" cy="4896908"/>
          </a:xfrm>
        </p:spPr>
        <p:txBody>
          <a:bodyPr>
            <a:normAutofit fontScale="70000" lnSpcReduction="20000"/>
          </a:bodyPr>
          <a:lstStyle/>
          <a:p>
            <a:r>
              <a:rPr lang="en-US" b="1" dirty="0"/>
              <a:t>Datasets Used</a:t>
            </a:r>
            <a:endParaRPr lang="en-US" dirty="0"/>
          </a:p>
          <a:p>
            <a:pPr lvl="1"/>
            <a:r>
              <a:rPr lang="en-US" b="1" dirty="0" err="1"/>
              <a:t>ReClor</a:t>
            </a:r>
            <a:r>
              <a:rPr lang="en-US" dirty="0"/>
              <a:t> – 6,000+ multiple-choice reasoning questions from graduate-level exams</a:t>
            </a:r>
          </a:p>
          <a:p>
            <a:pPr lvl="2"/>
            <a:r>
              <a:rPr lang="en-US" dirty="0"/>
              <a:t>Each datapoint: prior context + question + 1 correct answer</a:t>
            </a:r>
          </a:p>
          <a:p>
            <a:pPr lvl="2"/>
            <a:r>
              <a:rPr lang="en-US" dirty="0"/>
              <a:t>Trains logical inference &amp; decision-making</a:t>
            </a:r>
          </a:p>
          <a:p>
            <a:pPr lvl="1"/>
            <a:r>
              <a:rPr lang="en-US" b="1" dirty="0" err="1"/>
              <a:t>LogiQA</a:t>
            </a:r>
            <a:r>
              <a:rPr lang="en-US" dirty="0"/>
              <a:t> – 2,442 independent reasoning questions</a:t>
            </a:r>
          </a:p>
          <a:p>
            <a:pPr lvl="2"/>
            <a:r>
              <a:rPr lang="en-US" dirty="0"/>
              <a:t>Used to prevent overfitting to </a:t>
            </a:r>
            <a:r>
              <a:rPr lang="en-US" dirty="0" err="1"/>
              <a:t>ReClor</a:t>
            </a:r>
            <a:endParaRPr lang="en-US" dirty="0"/>
          </a:p>
          <a:p>
            <a:pPr lvl="2"/>
            <a:r>
              <a:rPr lang="en-US" dirty="0"/>
              <a:t>Ensures generalization beyond one dataset</a:t>
            </a:r>
          </a:p>
          <a:p>
            <a:r>
              <a:rPr lang="en-US" b="1" dirty="0"/>
              <a:t>Training &amp; Monitoring</a:t>
            </a:r>
            <a:endParaRPr lang="en-US" dirty="0"/>
          </a:p>
          <a:p>
            <a:pPr lvl="1"/>
            <a:r>
              <a:rPr lang="en-US" dirty="0"/>
              <a:t>Monitored </a:t>
            </a:r>
            <a:r>
              <a:rPr lang="en-US" b="1" dirty="0"/>
              <a:t>training &amp; validation loss</a:t>
            </a:r>
            <a:r>
              <a:rPr lang="en-US" dirty="0"/>
              <a:t> on </a:t>
            </a:r>
            <a:r>
              <a:rPr lang="en-US" dirty="0" err="1"/>
              <a:t>ReClor</a:t>
            </a:r>
            <a:r>
              <a:rPr lang="en-US" dirty="0"/>
              <a:t>; noted potential overfitting</a:t>
            </a:r>
          </a:p>
          <a:p>
            <a:pPr lvl="1"/>
            <a:r>
              <a:rPr lang="en-US" dirty="0"/>
              <a:t>Validated periodically on </a:t>
            </a:r>
            <a:r>
              <a:rPr lang="en-US" b="1" dirty="0" err="1"/>
              <a:t>LogiQA</a:t>
            </a:r>
            <a:endParaRPr lang="en-US" dirty="0"/>
          </a:p>
          <a:p>
            <a:pPr lvl="1"/>
            <a:r>
              <a:rPr lang="en-US" dirty="0"/>
              <a:t>Stopped training around </a:t>
            </a:r>
            <a:r>
              <a:rPr lang="en-US" b="1" dirty="0"/>
              <a:t>100 iterations</a:t>
            </a:r>
            <a:r>
              <a:rPr lang="en-US" dirty="0"/>
              <a:t> when </a:t>
            </a:r>
            <a:r>
              <a:rPr lang="en-US" dirty="0" err="1"/>
              <a:t>LogiQA</a:t>
            </a:r>
            <a:r>
              <a:rPr lang="en-US" dirty="0"/>
              <a:t> accuracy plateaued</a:t>
            </a:r>
          </a:p>
          <a:p>
            <a:r>
              <a:rPr lang="en-US" b="1" dirty="0"/>
              <a:t>Results</a:t>
            </a:r>
            <a:endParaRPr lang="en-US" dirty="0"/>
          </a:p>
          <a:p>
            <a:pPr lvl="1"/>
            <a:r>
              <a:rPr lang="en-US" b="1" dirty="0" err="1"/>
              <a:t>ReClor</a:t>
            </a:r>
            <a:r>
              <a:rPr lang="en-US" b="1" dirty="0"/>
              <a:t>:</a:t>
            </a:r>
            <a:r>
              <a:rPr lang="en-US" dirty="0"/>
              <a:t> Steady loss decrease, model learned dataset-specific reasoning</a:t>
            </a:r>
          </a:p>
          <a:p>
            <a:pPr lvl="1"/>
            <a:r>
              <a:rPr lang="en-US" b="1" dirty="0" err="1"/>
              <a:t>LogiQA</a:t>
            </a:r>
            <a:r>
              <a:rPr lang="en-US" b="1" dirty="0"/>
              <a:t>:</a:t>
            </a:r>
            <a:r>
              <a:rPr lang="en-US" dirty="0"/>
              <a:t> Final accuracy </a:t>
            </a:r>
            <a:r>
              <a:rPr lang="en-US" b="1" dirty="0"/>
              <a:t>~72%</a:t>
            </a:r>
            <a:r>
              <a:rPr lang="en-US" dirty="0"/>
              <a:t>, indicating balanced reasoning generalization</a:t>
            </a:r>
          </a:p>
          <a:p>
            <a:pPr lvl="1"/>
            <a:r>
              <a:rPr lang="en-US" b="1" dirty="0"/>
              <a:t>Outcome:</a:t>
            </a:r>
            <a:r>
              <a:rPr lang="en-US" dirty="0"/>
              <a:t> Phi-3.5-mini-instruct can integrate multimodal inputs and act as a </a:t>
            </a:r>
            <a:r>
              <a:rPr lang="en-US" b="1" dirty="0"/>
              <a:t>decision arbiter</a:t>
            </a:r>
            <a:r>
              <a:rPr lang="en-US" dirty="0"/>
              <a:t> for modular LLM subsystems</a:t>
            </a:r>
          </a:p>
          <a:p>
            <a:r>
              <a:rPr lang="en-US" b="1" dirty="0"/>
              <a:t>Impact</a:t>
            </a:r>
            <a:endParaRPr lang="en-US" dirty="0"/>
          </a:p>
          <a:p>
            <a:pPr lvl="1"/>
            <a:r>
              <a:rPr lang="en-US" dirty="0"/>
              <a:t>Provides </a:t>
            </a:r>
            <a:r>
              <a:rPr lang="en-US" b="1" dirty="0"/>
              <a:t>robust reasoning layer</a:t>
            </a:r>
            <a:r>
              <a:rPr lang="en-US" dirty="0"/>
              <a:t> for hierarchical LLM setups</a:t>
            </a:r>
          </a:p>
          <a:p>
            <a:pPr lvl="1"/>
            <a:r>
              <a:rPr lang="en-US" dirty="0"/>
              <a:t>Supports </a:t>
            </a:r>
            <a:r>
              <a:rPr lang="en-US" b="1" dirty="0"/>
              <a:t>distributed attention simulation</a:t>
            </a:r>
            <a:r>
              <a:rPr lang="en-US" dirty="0"/>
              <a:t> in visual and cognitive tasks</a:t>
            </a:r>
          </a:p>
          <a:p>
            <a:endParaRPr lang="en-US" dirty="0"/>
          </a:p>
        </p:txBody>
      </p:sp>
    </p:spTree>
    <p:extLst>
      <p:ext uri="{BB962C8B-B14F-4D97-AF65-F5344CB8AC3E}">
        <p14:creationId xmlns:p14="http://schemas.microsoft.com/office/powerpoint/2010/main" val="1942969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CDF0-EFC3-0D25-87B8-FF1EBC93D374}"/>
              </a:ext>
            </a:extLst>
          </p:cNvPr>
          <p:cNvSpPr>
            <a:spLocks noGrp="1"/>
          </p:cNvSpPr>
          <p:nvPr>
            <p:ph type="title"/>
          </p:nvPr>
        </p:nvSpPr>
        <p:spPr>
          <a:xfrm>
            <a:off x="495299" y="365125"/>
            <a:ext cx="11171767" cy="1325563"/>
          </a:xfrm>
        </p:spPr>
        <p:txBody>
          <a:bodyPr>
            <a:normAutofit/>
          </a:bodyPr>
          <a:lstStyle/>
          <a:p>
            <a:r>
              <a:rPr lang="en-US" sz="4000" dirty="0"/>
              <a:t>Implementation - Finetuning Phi-3.5-mini-instruct</a:t>
            </a:r>
          </a:p>
        </p:txBody>
      </p:sp>
      <p:sp>
        <p:nvSpPr>
          <p:cNvPr id="3" name="Content Placeholder 2">
            <a:extLst>
              <a:ext uri="{FF2B5EF4-FFF2-40B4-BE49-F238E27FC236}">
                <a16:creationId xmlns:a16="http://schemas.microsoft.com/office/drawing/2014/main" id="{C3AD3B12-5E41-06F5-EE02-B013E14FC5F9}"/>
              </a:ext>
            </a:extLst>
          </p:cNvPr>
          <p:cNvSpPr>
            <a:spLocks noGrp="1"/>
          </p:cNvSpPr>
          <p:nvPr>
            <p:ph idx="1"/>
          </p:nvPr>
        </p:nvSpPr>
        <p:spPr/>
        <p:txBody>
          <a:bodyPr/>
          <a:lstStyle/>
          <a:p>
            <a:endParaRPr lang="en-US" dirty="0"/>
          </a:p>
        </p:txBody>
      </p:sp>
      <p:pic>
        <p:nvPicPr>
          <p:cNvPr id="4" name="Picture 3" descr="A graph showing a line&#10;&#10;AI-generated content may be incorrect.">
            <a:extLst>
              <a:ext uri="{FF2B5EF4-FFF2-40B4-BE49-F238E27FC236}">
                <a16:creationId xmlns:a16="http://schemas.microsoft.com/office/drawing/2014/main" id="{ED999538-20FB-BEBA-F565-A46D25E8C8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974427"/>
            <a:ext cx="5238750" cy="3241040"/>
          </a:xfrm>
          <a:prstGeom prst="rect">
            <a:avLst/>
          </a:prstGeom>
          <a:noFill/>
          <a:ln>
            <a:noFill/>
          </a:ln>
        </p:spPr>
      </p:pic>
      <p:pic>
        <p:nvPicPr>
          <p:cNvPr id="1028" name="Picture 4">
            <a:extLst>
              <a:ext uri="{FF2B5EF4-FFF2-40B4-BE49-F238E27FC236}">
                <a16:creationId xmlns:a16="http://schemas.microsoft.com/office/drawing/2014/main" id="{6842B899-79A7-5CAA-023E-3D85FD028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976393"/>
            <a:ext cx="5238750" cy="32390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4D07F9E-A751-CCBA-F615-0D1AB9EB7849}"/>
              </a:ext>
            </a:extLst>
          </p:cNvPr>
          <p:cNvPicPr>
            <a:picLocks noChangeAspect="1"/>
          </p:cNvPicPr>
          <p:nvPr/>
        </p:nvPicPr>
        <p:blipFill>
          <a:blip r:embed="rId5"/>
          <a:stretch>
            <a:fillRect/>
          </a:stretch>
        </p:blipFill>
        <p:spPr>
          <a:xfrm>
            <a:off x="5734050" y="1825625"/>
            <a:ext cx="5238751" cy="3125241"/>
          </a:xfrm>
          <a:prstGeom prst="rect">
            <a:avLst/>
          </a:prstGeom>
        </p:spPr>
      </p:pic>
    </p:spTree>
    <p:extLst>
      <p:ext uri="{BB962C8B-B14F-4D97-AF65-F5344CB8AC3E}">
        <p14:creationId xmlns:p14="http://schemas.microsoft.com/office/powerpoint/2010/main" val="37151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2813-2ACD-7F91-5AF7-F8C8FD88B249}"/>
              </a:ext>
            </a:extLst>
          </p:cNvPr>
          <p:cNvSpPr>
            <a:spLocks noGrp="1"/>
          </p:cNvSpPr>
          <p:nvPr>
            <p:ph type="title"/>
          </p:nvPr>
        </p:nvSpPr>
        <p:spPr/>
        <p:txBody>
          <a:bodyPr/>
          <a:lstStyle/>
          <a:p>
            <a:r>
              <a:rPr lang="en-US" dirty="0"/>
              <a:t>Implementation - Multimodal Support</a:t>
            </a:r>
          </a:p>
        </p:txBody>
      </p:sp>
      <p:sp>
        <p:nvSpPr>
          <p:cNvPr id="3" name="Content Placeholder 2">
            <a:extLst>
              <a:ext uri="{FF2B5EF4-FFF2-40B4-BE49-F238E27FC236}">
                <a16:creationId xmlns:a16="http://schemas.microsoft.com/office/drawing/2014/main" id="{D3249381-1860-9DAD-3831-808549986EAA}"/>
              </a:ext>
            </a:extLst>
          </p:cNvPr>
          <p:cNvSpPr>
            <a:spLocks noGrp="1"/>
          </p:cNvSpPr>
          <p:nvPr>
            <p:ph idx="1"/>
          </p:nvPr>
        </p:nvSpPr>
        <p:spPr>
          <a:xfrm>
            <a:off x="838200" y="1825625"/>
            <a:ext cx="10515600" cy="4667250"/>
          </a:xfrm>
        </p:spPr>
        <p:txBody>
          <a:bodyPr>
            <a:normAutofit fontScale="70000" lnSpcReduction="20000"/>
          </a:bodyPr>
          <a:lstStyle/>
          <a:p>
            <a:r>
              <a:rPr lang="en-US" b="1" dirty="0"/>
              <a:t>Objective</a:t>
            </a:r>
            <a:endParaRPr lang="en-US" dirty="0"/>
          </a:p>
          <a:p>
            <a:pPr lvl="1"/>
            <a:r>
              <a:rPr lang="en-US" dirty="0"/>
              <a:t>Extend LLM Topology Manager to handle </a:t>
            </a:r>
            <a:r>
              <a:rPr lang="en-US" b="1" dirty="0"/>
              <a:t>both text and image inputs</a:t>
            </a:r>
            <a:endParaRPr lang="en-US" dirty="0"/>
          </a:p>
          <a:p>
            <a:pPr lvl="1"/>
            <a:r>
              <a:rPr lang="en-US" dirty="0"/>
              <a:t>Simulate </a:t>
            </a:r>
            <a:r>
              <a:rPr lang="en-US" b="1" dirty="0"/>
              <a:t>visual cortex-inspired networks</a:t>
            </a:r>
            <a:r>
              <a:rPr lang="en-US" dirty="0"/>
              <a:t> where agents process multimodal information in parallel</a:t>
            </a:r>
          </a:p>
          <a:p>
            <a:r>
              <a:rPr lang="en-US" b="1" dirty="0"/>
              <a:t>Key Enhancements</a:t>
            </a:r>
            <a:endParaRPr lang="en-US" dirty="0"/>
          </a:p>
          <a:p>
            <a:pPr lvl="1"/>
            <a:r>
              <a:rPr lang="en-US" b="1" dirty="0"/>
              <a:t>Multimodal Input Handling</a:t>
            </a:r>
            <a:endParaRPr lang="en-US" dirty="0"/>
          </a:p>
          <a:p>
            <a:pPr lvl="2"/>
            <a:r>
              <a:rPr lang="en-US" dirty="0"/>
              <a:t>Queries now accept </a:t>
            </a:r>
            <a:r>
              <a:rPr lang="en-US" b="1" dirty="0"/>
              <a:t>text + base64-encoded images</a:t>
            </a:r>
            <a:endParaRPr lang="en-US" dirty="0"/>
          </a:p>
          <a:p>
            <a:pPr lvl="2"/>
            <a:r>
              <a:rPr lang="en-US" dirty="0"/>
              <a:t>Encoded images stored in </a:t>
            </a:r>
            <a:r>
              <a:rPr lang="en-US" b="1" dirty="0"/>
              <a:t>conversation memory</a:t>
            </a:r>
            <a:r>
              <a:rPr lang="en-US" dirty="0"/>
              <a:t> to avoid </a:t>
            </a:r>
            <a:r>
              <a:rPr lang="en-US" dirty="0" err="1"/>
              <a:t>recomputation</a:t>
            </a:r>
            <a:endParaRPr lang="en-US" dirty="0"/>
          </a:p>
          <a:p>
            <a:pPr lvl="2"/>
            <a:r>
              <a:rPr lang="en-US" dirty="0"/>
              <a:t>Supports </a:t>
            </a:r>
            <a:r>
              <a:rPr lang="en-US" b="1" dirty="0"/>
              <a:t>seamless integration</a:t>
            </a:r>
            <a:r>
              <a:rPr lang="en-US" dirty="0"/>
              <a:t> with cloud APIs or local LLMs</a:t>
            </a:r>
          </a:p>
          <a:p>
            <a:pPr lvl="1"/>
            <a:r>
              <a:rPr lang="en-US" b="1" dirty="0"/>
              <a:t>Instruction &amp; Memory Updates</a:t>
            </a:r>
            <a:endParaRPr lang="en-US" dirty="0"/>
          </a:p>
          <a:p>
            <a:pPr lvl="2"/>
            <a:r>
              <a:rPr lang="en-US" dirty="0"/>
              <a:t>Instruction class now supports </a:t>
            </a:r>
            <a:r>
              <a:rPr lang="en-US" b="1" dirty="0" err="1"/>
              <a:t>dict</a:t>
            </a:r>
            <a:r>
              <a:rPr lang="en-US" b="1" dirty="0"/>
              <a:t>-based text-image objects</a:t>
            </a:r>
            <a:endParaRPr lang="en-US" dirty="0"/>
          </a:p>
          <a:p>
            <a:pPr lvl="2"/>
            <a:r>
              <a:rPr lang="en-US" dirty="0"/>
              <a:t>Memory module stores </a:t>
            </a:r>
            <a:r>
              <a:rPr lang="en-US" b="1" dirty="0"/>
              <a:t>historical multimodal data</a:t>
            </a:r>
            <a:r>
              <a:rPr lang="en-US" dirty="0"/>
              <a:t>, enabling context-aware reasoning</a:t>
            </a:r>
          </a:p>
          <a:p>
            <a:pPr lvl="1"/>
            <a:r>
              <a:rPr lang="en-US" b="1" dirty="0"/>
              <a:t>Architecture Impact</a:t>
            </a:r>
            <a:endParaRPr lang="en-US" dirty="0"/>
          </a:p>
          <a:p>
            <a:pPr lvl="2"/>
            <a:r>
              <a:rPr lang="en-US" dirty="0"/>
              <a:t>Compatible with </a:t>
            </a:r>
            <a:r>
              <a:rPr lang="en-US" b="1" dirty="0"/>
              <a:t>existing text-based reasoning</a:t>
            </a:r>
            <a:r>
              <a:rPr lang="en-US" dirty="0"/>
              <a:t> → backward compatible</a:t>
            </a:r>
          </a:p>
          <a:p>
            <a:pPr lvl="2"/>
            <a:r>
              <a:rPr lang="en-US" dirty="0"/>
              <a:t>Modular design allows </a:t>
            </a:r>
            <a:r>
              <a:rPr lang="en-US" b="1" dirty="0"/>
              <a:t>future extensions</a:t>
            </a:r>
            <a:r>
              <a:rPr lang="en-US" dirty="0"/>
              <a:t> for other data types</a:t>
            </a:r>
          </a:p>
          <a:p>
            <a:pPr lvl="2"/>
            <a:r>
              <a:rPr lang="en-US" dirty="0"/>
              <a:t>Enhances LLMs’ ability to </a:t>
            </a:r>
            <a:r>
              <a:rPr lang="en-US" b="1" dirty="0"/>
              <a:t>reason over visual context + textual information</a:t>
            </a:r>
            <a:r>
              <a:rPr lang="en-US" dirty="0"/>
              <a:t> simultaneously</a:t>
            </a:r>
          </a:p>
          <a:p>
            <a:r>
              <a:rPr lang="en-US" b="1" dirty="0"/>
              <a:t>Outcome</a:t>
            </a:r>
            <a:endParaRPr lang="en-US" dirty="0"/>
          </a:p>
          <a:p>
            <a:pPr lvl="1"/>
            <a:r>
              <a:rPr lang="en-US" dirty="0"/>
              <a:t>Supports </a:t>
            </a:r>
            <a:r>
              <a:rPr lang="en-US" b="1" dirty="0"/>
              <a:t>multimodal networks</a:t>
            </a:r>
            <a:r>
              <a:rPr lang="en-US" dirty="0"/>
              <a:t> for integrated perception tasks</a:t>
            </a:r>
          </a:p>
          <a:p>
            <a:pPr lvl="1"/>
            <a:r>
              <a:rPr lang="en-US" dirty="0"/>
              <a:t>Enables </a:t>
            </a:r>
            <a:r>
              <a:rPr lang="en-US" b="1" dirty="0"/>
              <a:t>structured, reusable, and parallel reasoning</a:t>
            </a:r>
            <a:r>
              <a:rPr lang="en-US" dirty="0"/>
              <a:t> across text and visual streams</a:t>
            </a:r>
          </a:p>
          <a:p>
            <a:endParaRPr lang="en-US" dirty="0"/>
          </a:p>
        </p:txBody>
      </p:sp>
    </p:spTree>
    <p:extLst>
      <p:ext uri="{BB962C8B-B14F-4D97-AF65-F5344CB8AC3E}">
        <p14:creationId xmlns:p14="http://schemas.microsoft.com/office/powerpoint/2010/main" val="91390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57" name="Rectangle 205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337F8-C789-ED0A-1EA6-D93A77555FCC}"/>
              </a:ext>
            </a:extLst>
          </p:cNvPr>
          <p:cNvSpPr>
            <a:spLocks noGrp="1"/>
          </p:cNvSpPr>
          <p:nvPr>
            <p:ph type="title"/>
          </p:nvPr>
        </p:nvSpPr>
        <p:spPr>
          <a:xfrm>
            <a:off x="761803" y="350196"/>
            <a:ext cx="4646904" cy="1624520"/>
          </a:xfrm>
        </p:spPr>
        <p:txBody>
          <a:bodyPr anchor="ctr">
            <a:normAutofit/>
          </a:bodyPr>
          <a:lstStyle/>
          <a:p>
            <a:r>
              <a:rPr lang="en-US" sz="4000"/>
              <a:t>Implementation – Saliency Visualizer</a:t>
            </a:r>
          </a:p>
        </p:txBody>
      </p:sp>
      <p:sp>
        <p:nvSpPr>
          <p:cNvPr id="3" name="Content Placeholder 2">
            <a:extLst>
              <a:ext uri="{FF2B5EF4-FFF2-40B4-BE49-F238E27FC236}">
                <a16:creationId xmlns:a16="http://schemas.microsoft.com/office/drawing/2014/main" id="{0B795D5B-BDFB-E8C2-057A-8B586F2841B3}"/>
              </a:ext>
            </a:extLst>
          </p:cNvPr>
          <p:cNvSpPr>
            <a:spLocks noGrp="1"/>
          </p:cNvSpPr>
          <p:nvPr>
            <p:ph idx="1"/>
          </p:nvPr>
        </p:nvSpPr>
        <p:spPr>
          <a:xfrm>
            <a:off x="761802" y="2743200"/>
            <a:ext cx="4646905" cy="3613149"/>
          </a:xfrm>
        </p:spPr>
        <p:txBody>
          <a:bodyPr anchor="ctr">
            <a:normAutofit/>
          </a:bodyPr>
          <a:lstStyle/>
          <a:p>
            <a:pPr marL="0" indent="0">
              <a:buNone/>
            </a:pPr>
            <a:r>
              <a:rPr lang="en-US" sz="1400" b="1" dirty="0"/>
              <a:t>Frontend Design</a:t>
            </a:r>
            <a:endParaRPr lang="en-US" sz="1400" dirty="0"/>
          </a:p>
          <a:p>
            <a:r>
              <a:rPr lang="en-US" sz="1400" dirty="0"/>
              <a:t>Built using </a:t>
            </a:r>
            <a:r>
              <a:rPr lang="en-US" sz="1400" b="1" dirty="0"/>
              <a:t>Vite + React</a:t>
            </a:r>
            <a:r>
              <a:rPr lang="en-US" sz="1400" dirty="0"/>
              <a:t> as a </a:t>
            </a:r>
            <a:r>
              <a:rPr lang="en-US" sz="1400" b="1" dirty="0"/>
              <a:t>single-page application</a:t>
            </a:r>
            <a:endParaRPr lang="en-US" sz="1400" dirty="0"/>
          </a:p>
          <a:p>
            <a:r>
              <a:rPr lang="en-US" sz="1400" dirty="0"/>
              <a:t>Uses </a:t>
            </a:r>
            <a:r>
              <a:rPr lang="en-US" sz="1400" b="1" dirty="0"/>
              <a:t>reusable components</a:t>
            </a:r>
            <a:r>
              <a:rPr lang="en-US" sz="1400" dirty="0"/>
              <a:t>:</a:t>
            </a:r>
          </a:p>
          <a:p>
            <a:pPr lvl="1"/>
            <a:r>
              <a:rPr lang="en-US" sz="1400" dirty="0"/>
              <a:t>Image upload</a:t>
            </a:r>
          </a:p>
          <a:p>
            <a:pPr lvl="1"/>
            <a:r>
              <a:rPr lang="en-US" sz="1400" dirty="0"/>
              <a:t>Image card with subsystem outputs</a:t>
            </a:r>
          </a:p>
          <a:p>
            <a:pPr lvl="1"/>
            <a:r>
              <a:rPr lang="en-US" sz="1400" dirty="0"/>
              <a:t>Description and conversation display</a:t>
            </a:r>
          </a:p>
          <a:p>
            <a:pPr marL="0" indent="0">
              <a:buNone/>
            </a:pPr>
            <a:r>
              <a:rPr lang="en-US" sz="1400" b="1" dirty="0"/>
              <a:t>Two-way bound image preview</a:t>
            </a:r>
            <a:r>
              <a:rPr lang="en-US" sz="1400" dirty="0"/>
              <a:t> on upload</a:t>
            </a:r>
          </a:p>
          <a:p>
            <a:pPr marL="0" indent="0">
              <a:buNone/>
            </a:pPr>
            <a:r>
              <a:rPr lang="en-US" sz="1400" b="1" dirty="0"/>
              <a:t>Service layer</a:t>
            </a:r>
            <a:r>
              <a:rPr lang="en-US" sz="1400" dirty="0"/>
              <a:t>:</a:t>
            </a:r>
          </a:p>
          <a:p>
            <a:pPr lvl="1"/>
            <a:r>
              <a:rPr lang="en-US" sz="1400" dirty="0"/>
              <a:t>Formats input for backend</a:t>
            </a:r>
          </a:p>
          <a:p>
            <a:pPr lvl="1"/>
            <a:r>
              <a:rPr lang="en-US" sz="1400" dirty="0"/>
              <a:t>Handles multipart requests</a:t>
            </a:r>
          </a:p>
          <a:p>
            <a:pPr lvl="1"/>
            <a:r>
              <a:rPr lang="en-US" sz="1400" dirty="0"/>
              <a:t>Parses JSON responses for display</a:t>
            </a:r>
          </a:p>
          <a:p>
            <a:endParaRPr lang="en-US" sz="1400" b="1" dirty="0"/>
          </a:p>
          <a:p>
            <a:endParaRPr lang="en-US" sz="1400" b="1" dirty="0"/>
          </a:p>
          <a:p>
            <a:endParaRPr lang="en-US" sz="1400" dirty="0"/>
          </a:p>
          <a:p>
            <a:endParaRPr lang="en-US" sz="1400" dirty="0"/>
          </a:p>
        </p:txBody>
      </p:sp>
      <p:pic>
        <p:nvPicPr>
          <p:cNvPr id="2050" name="Picture 2" descr="How to Set Up a React App With Vite">
            <a:extLst>
              <a:ext uri="{FF2B5EF4-FFF2-40B4-BE49-F238E27FC236}">
                <a16:creationId xmlns:a16="http://schemas.microsoft.com/office/drawing/2014/main" id="{89034589-612B-EFC3-39D8-466D41399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738" r="27768"/>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509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B032-0BE6-89B8-ACCD-3D00EBFB07E6}"/>
              </a:ext>
            </a:extLst>
          </p:cNvPr>
          <p:cNvSpPr>
            <a:spLocks noGrp="1"/>
          </p:cNvSpPr>
          <p:nvPr>
            <p:ph type="title"/>
          </p:nvPr>
        </p:nvSpPr>
        <p:spPr/>
        <p:txBody>
          <a:bodyPr/>
          <a:lstStyle/>
          <a:p>
            <a:r>
              <a:rPr lang="en-US" dirty="0"/>
              <a:t>Implementation – Saliency Visualizer</a:t>
            </a:r>
          </a:p>
        </p:txBody>
      </p:sp>
      <p:sp>
        <p:nvSpPr>
          <p:cNvPr id="3" name="Content Placeholder 2">
            <a:extLst>
              <a:ext uri="{FF2B5EF4-FFF2-40B4-BE49-F238E27FC236}">
                <a16:creationId xmlns:a16="http://schemas.microsoft.com/office/drawing/2014/main" id="{519815F0-F975-4734-B4AF-FDB2F9F3350D}"/>
              </a:ext>
            </a:extLst>
          </p:cNvPr>
          <p:cNvSpPr>
            <a:spLocks noGrp="1"/>
          </p:cNvSpPr>
          <p:nvPr>
            <p:ph idx="1"/>
          </p:nvPr>
        </p:nvSpPr>
        <p:spPr/>
        <p:txBody>
          <a:bodyPr/>
          <a:lstStyle/>
          <a:p>
            <a:pPr marL="0" indent="0">
              <a:buNone/>
            </a:pPr>
            <a:r>
              <a:rPr lang="en-US" sz="2000" b="1" dirty="0"/>
              <a:t>Output Structure</a:t>
            </a:r>
          </a:p>
          <a:p>
            <a:pPr lvl="1"/>
            <a:r>
              <a:rPr lang="en-US" altLang="en-US" sz="1600" dirty="0">
                <a:latin typeface="Arial" panose="020B0604020202020204" pitchFamily="34" charset="0"/>
              </a:rPr>
              <a:t>Subsystem name</a:t>
            </a:r>
          </a:p>
          <a:p>
            <a:pPr lvl="1"/>
            <a:r>
              <a:rPr lang="en-US" altLang="en-US" sz="1600" dirty="0">
                <a:latin typeface="Arial" panose="020B0604020202020204" pitchFamily="34" charset="0"/>
              </a:rPr>
              <a:t>Base64-encoded image</a:t>
            </a:r>
          </a:p>
          <a:p>
            <a:pPr lvl="1"/>
            <a:r>
              <a:rPr lang="en-US" altLang="en-US" sz="1600" dirty="0">
                <a:latin typeface="Arial" panose="020B0604020202020204" pitchFamily="34" charset="0"/>
              </a:rPr>
              <a:t>Explanation of focus region</a:t>
            </a:r>
            <a:endParaRPr lang="en-US" sz="1600" dirty="0"/>
          </a:p>
          <a:p>
            <a:endParaRPr lang="en-US" dirty="0"/>
          </a:p>
        </p:txBody>
      </p:sp>
      <p:pic>
        <p:nvPicPr>
          <p:cNvPr id="5" name="Picture 4">
            <a:extLst>
              <a:ext uri="{FF2B5EF4-FFF2-40B4-BE49-F238E27FC236}">
                <a16:creationId xmlns:a16="http://schemas.microsoft.com/office/drawing/2014/main" id="{DBF19707-50BB-7B97-A89C-3A98875E8D44}"/>
              </a:ext>
            </a:extLst>
          </p:cNvPr>
          <p:cNvPicPr>
            <a:picLocks noChangeAspect="1"/>
          </p:cNvPicPr>
          <p:nvPr/>
        </p:nvPicPr>
        <p:blipFill>
          <a:blip r:embed="rId2"/>
          <a:stretch>
            <a:fillRect/>
          </a:stretch>
        </p:blipFill>
        <p:spPr>
          <a:xfrm>
            <a:off x="1667528" y="3429000"/>
            <a:ext cx="8856944" cy="1797579"/>
          </a:xfrm>
          <a:prstGeom prst="rect">
            <a:avLst/>
          </a:prstGeom>
        </p:spPr>
      </p:pic>
    </p:spTree>
    <p:extLst>
      <p:ext uri="{BB962C8B-B14F-4D97-AF65-F5344CB8AC3E}">
        <p14:creationId xmlns:p14="http://schemas.microsoft.com/office/powerpoint/2010/main" val="116428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450-0328-F801-29B9-682EBA73B7BA}"/>
              </a:ext>
            </a:extLst>
          </p:cNvPr>
          <p:cNvSpPr>
            <a:spLocks noGrp="1"/>
          </p:cNvSpPr>
          <p:nvPr>
            <p:ph type="title"/>
          </p:nvPr>
        </p:nvSpPr>
        <p:spPr/>
        <p:txBody>
          <a:bodyPr/>
          <a:lstStyle/>
          <a:p>
            <a:r>
              <a:rPr lang="en-US" dirty="0"/>
              <a:t>Implementation – Saliency Visualizer</a:t>
            </a:r>
          </a:p>
        </p:txBody>
      </p:sp>
      <p:sp>
        <p:nvSpPr>
          <p:cNvPr id="3" name="Content Placeholder 2">
            <a:extLst>
              <a:ext uri="{FF2B5EF4-FFF2-40B4-BE49-F238E27FC236}">
                <a16:creationId xmlns:a16="http://schemas.microsoft.com/office/drawing/2014/main" id="{9B10CB2F-84AA-219A-D41F-AE9ADE4680AF}"/>
              </a:ext>
            </a:extLst>
          </p:cNvPr>
          <p:cNvSpPr>
            <a:spLocks noGrp="1"/>
          </p:cNvSpPr>
          <p:nvPr>
            <p:ph idx="1"/>
          </p:nvPr>
        </p:nvSpPr>
        <p:spPr/>
        <p:txBody>
          <a:bodyPr>
            <a:normAutofit fontScale="62500" lnSpcReduction="20000"/>
          </a:bodyPr>
          <a:lstStyle/>
          <a:p>
            <a:r>
              <a:rPr lang="en-US" b="1" dirty="0"/>
              <a:t>Backend Design</a:t>
            </a:r>
            <a:endParaRPr lang="en-US" dirty="0"/>
          </a:p>
          <a:p>
            <a:pPr lvl="1"/>
            <a:r>
              <a:rPr lang="en-US" dirty="0"/>
              <a:t>Built using </a:t>
            </a:r>
            <a:r>
              <a:rPr lang="en-US" b="1" dirty="0" err="1"/>
              <a:t>FastAPI</a:t>
            </a:r>
            <a:r>
              <a:rPr lang="en-US" dirty="0"/>
              <a:t> + </a:t>
            </a:r>
            <a:r>
              <a:rPr lang="en-US" b="1" dirty="0" err="1"/>
              <a:t>Uvicorn</a:t>
            </a:r>
            <a:r>
              <a:rPr lang="en-US" dirty="0"/>
              <a:t> for </a:t>
            </a:r>
            <a:r>
              <a:rPr lang="en-US" b="1" dirty="0"/>
              <a:t>asynchronous requests</a:t>
            </a:r>
            <a:endParaRPr lang="en-US" dirty="0"/>
          </a:p>
          <a:p>
            <a:pPr lvl="1"/>
            <a:r>
              <a:rPr lang="en-US" dirty="0"/>
              <a:t>Initializes </a:t>
            </a:r>
            <a:r>
              <a:rPr lang="en-US" b="1" dirty="0" err="1"/>
              <a:t>InstructionExecutor</a:t>
            </a:r>
            <a:r>
              <a:rPr lang="en-US" dirty="0"/>
              <a:t> on startup with:</a:t>
            </a:r>
          </a:p>
          <a:p>
            <a:pPr lvl="2"/>
            <a:r>
              <a:rPr lang="en-US" dirty="0"/>
              <a:t>Graph-based configuration files</a:t>
            </a:r>
          </a:p>
          <a:p>
            <a:pPr lvl="2"/>
            <a:r>
              <a:rPr lang="en-US" dirty="0"/>
              <a:t>Agent communication rules</a:t>
            </a:r>
          </a:p>
          <a:p>
            <a:pPr lvl="1"/>
            <a:r>
              <a:rPr lang="en-US" dirty="0"/>
              <a:t>Provides /messages endpoint to handle image inputs</a:t>
            </a:r>
          </a:p>
          <a:p>
            <a:r>
              <a:rPr lang="en-US" b="1" dirty="0"/>
              <a:t>Processing Pipeline</a:t>
            </a:r>
            <a:endParaRPr lang="en-US" dirty="0"/>
          </a:p>
          <a:p>
            <a:pPr lvl="1"/>
            <a:r>
              <a:rPr lang="en-US" b="1" dirty="0"/>
              <a:t>Instruction Execution</a:t>
            </a:r>
            <a:r>
              <a:rPr lang="en-US" dirty="0"/>
              <a:t>:</a:t>
            </a:r>
          </a:p>
          <a:p>
            <a:pPr lvl="2"/>
            <a:r>
              <a:rPr lang="en-US" dirty="0"/>
              <a:t>Validates inputs</a:t>
            </a:r>
          </a:p>
          <a:p>
            <a:pPr lvl="2"/>
            <a:r>
              <a:rPr lang="en-US" dirty="0"/>
              <a:t>Runs image through modular LLM agents</a:t>
            </a:r>
          </a:p>
          <a:p>
            <a:pPr lvl="2"/>
            <a:r>
              <a:rPr lang="en-US" dirty="0"/>
              <a:t>Each subsystem predicts regions of focus</a:t>
            </a:r>
          </a:p>
          <a:p>
            <a:pPr lvl="1"/>
            <a:r>
              <a:rPr lang="en-US" b="1" dirty="0"/>
              <a:t>Image Processing</a:t>
            </a:r>
            <a:r>
              <a:rPr lang="en-US" dirty="0"/>
              <a:t>:</a:t>
            </a:r>
          </a:p>
          <a:p>
            <a:pPr lvl="2"/>
            <a:r>
              <a:rPr lang="en-US" dirty="0"/>
              <a:t>Circular focus regions extracted based on coordinates</a:t>
            </a:r>
          </a:p>
          <a:p>
            <a:pPr lvl="2"/>
            <a:r>
              <a:rPr lang="en-US" b="1" dirty="0"/>
              <a:t>Gaussian blur</a:t>
            </a:r>
            <a:r>
              <a:rPr lang="en-US" dirty="0"/>
              <a:t> applied to non-focused regions (25x25 kernel)</a:t>
            </a:r>
          </a:p>
          <a:p>
            <a:pPr lvl="2"/>
            <a:r>
              <a:rPr lang="en-US" dirty="0"/>
              <a:t>Overlay focused regions onto blurred image to simulate saliency</a:t>
            </a:r>
          </a:p>
          <a:p>
            <a:pPr lvl="1"/>
            <a:r>
              <a:rPr lang="en-US" b="1" dirty="0"/>
              <a:t>Response</a:t>
            </a:r>
            <a:r>
              <a:rPr lang="en-US" dirty="0"/>
              <a:t>:</a:t>
            </a:r>
          </a:p>
          <a:p>
            <a:pPr lvl="2"/>
            <a:r>
              <a:rPr lang="en-US" dirty="0"/>
              <a:t>Structured output per subsystem</a:t>
            </a:r>
          </a:p>
          <a:p>
            <a:pPr lvl="2"/>
            <a:r>
              <a:rPr lang="en-US" dirty="0"/>
              <a:t>Includes </a:t>
            </a:r>
            <a:r>
              <a:rPr lang="en-US" b="1" dirty="0"/>
              <a:t>image + explanation</a:t>
            </a:r>
            <a:endParaRPr lang="en-US" dirty="0"/>
          </a:p>
          <a:p>
            <a:pPr lvl="2"/>
            <a:r>
              <a:rPr lang="en-US" dirty="0"/>
              <a:t>Returned to frontend for </a:t>
            </a:r>
            <a:r>
              <a:rPr lang="en-US" b="1" dirty="0"/>
              <a:t>interactive visualization</a:t>
            </a:r>
            <a:endParaRPr lang="en-US" dirty="0"/>
          </a:p>
          <a:p>
            <a:endParaRPr lang="en-US" dirty="0"/>
          </a:p>
        </p:txBody>
      </p:sp>
      <p:pic>
        <p:nvPicPr>
          <p:cNvPr id="8" name="Picture 7">
            <a:extLst>
              <a:ext uri="{FF2B5EF4-FFF2-40B4-BE49-F238E27FC236}">
                <a16:creationId xmlns:a16="http://schemas.microsoft.com/office/drawing/2014/main" id="{D5AFC92B-3F8A-85F3-A26B-0F69E261F5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5267" y="2484237"/>
            <a:ext cx="5943600" cy="2242820"/>
          </a:xfrm>
          <a:prstGeom prst="rect">
            <a:avLst/>
          </a:prstGeom>
          <a:noFill/>
          <a:ln>
            <a:noFill/>
          </a:ln>
        </p:spPr>
      </p:pic>
      <p:sp>
        <p:nvSpPr>
          <p:cNvPr id="9" name="TextBox 8">
            <a:extLst>
              <a:ext uri="{FF2B5EF4-FFF2-40B4-BE49-F238E27FC236}">
                <a16:creationId xmlns:a16="http://schemas.microsoft.com/office/drawing/2014/main" id="{77997D66-5D1C-3D3F-AC0A-5FF43E4E3357}"/>
              </a:ext>
            </a:extLst>
          </p:cNvPr>
          <p:cNvSpPr txBox="1"/>
          <p:nvPr/>
        </p:nvSpPr>
        <p:spPr>
          <a:xfrm>
            <a:off x="8034865" y="5016337"/>
            <a:ext cx="2844801" cy="369332"/>
          </a:xfrm>
          <a:prstGeom prst="rect">
            <a:avLst/>
          </a:prstGeom>
          <a:noFill/>
        </p:spPr>
        <p:txBody>
          <a:bodyPr wrap="square" rtlCol="0">
            <a:spAutoFit/>
          </a:bodyPr>
          <a:lstStyle/>
          <a:p>
            <a:r>
              <a:rPr lang="en-US" b="1" dirty="0"/>
              <a:t>High Level Architecture</a:t>
            </a:r>
          </a:p>
        </p:txBody>
      </p:sp>
    </p:spTree>
    <p:extLst>
      <p:ext uri="{BB962C8B-B14F-4D97-AF65-F5344CB8AC3E}">
        <p14:creationId xmlns:p14="http://schemas.microsoft.com/office/powerpoint/2010/main" val="2685398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AD6B-ECDF-6F6E-34AA-3904C60DC422}"/>
              </a:ext>
            </a:extLst>
          </p:cNvPr>
          <p:cNvSpPr>
            <a:spLocks noGrp="1"/>
          </p:cNvSpPr>
          <p:nvPr>
            <p:ph type="title"/>
          </p:nvPr>
        </p:nvSpPr>
        <p:spPr/>
        <p:txBody>
          <a:bodyPr>
            <a:normAutofit/>
          </a:bodyPr>
          <a:lstStyle/>
          <a:p>
            <a:r>
              <a:rPr lang="en-US" sz="4000" dirty="0"/>
              <a:t>Implementation – Visual Cortex</a:t>
            </a:r>
          </a:p>
        </p:txBody>
      </p:sp>
      <p:sp>
        <p:nvSpPr>
          <p:cNvPr id="3" name="Content Placeholder 2">
            <a:extLst>
              <a:ext uri="{FF2B5EF4-FFF2-40B4-BE49-F238E27FC236}">
                <a16:creationId xmlns:a16="http://schemas.microsoft.com/office/drawing/2014/main" id="{80822685-E72F-D357-5645-B33136F53CEA}"/>
              </a:ext>
            </a:extLst>
          </p:cNvPr>
          <p:cNvSpPr>
            <a:spLocks noGrp="1"/>
          </p:cNvSpPr>
          <p:nvPr>
            <p:ph idx="1"/>
          </p:nvPr>
        </p:nvSpPr>
        <p:spPr/>
        <p:txBody>
          <a:bodyPr>
            <a:normAutofit lnSpcReduction="10000"/>
          </a:bodyPr>
          <a:lstStyle/>
          <a:p>
            <a:r>
              <a:rPr lang="en-US" b="1" dirty="0"/>
              <a:t>System Design</a:t>
            </a:r>
            <a:endParaRPr lang="en-US" dirty="0"/>
          </a:p>
          <a:p>
            <a:pPr lvl="1"/>
            <a:r>
              <a:rPr lang="en-US" dirty="0"/>
              <a:t>Integrated previously developed components into a </a:t>
            </a:r>
            <a:r>
              <a:rPr lang="en-US" b="1" dirty="0"/>
              <a:t>single interactive system</a:t>
            </a:r>
            <a:endParaRPr lang="en-US" dirty="0"/>
          </a:p>
          <a:p>
            <a:pPr lvl="1"/>
            <a:r>
              <a:rPr lang="en-US" b="1" dirty="0" err="1"/>
              <a:t>InstructionExecutor</a:t>
            </a:r>
            <a:r>
              <a:rPr lang="en-US" b="1" dirty="0"/>
              <a:t> framework</a:t>
            </a:r>
            <a:r>
              <a:rPr lang="en-US" dirty="0"/>
              <a:t>:</a:t>
            </a:r>
          </a:p>
          <a:p>
            <a:pPr lvl="2"/>
            <a:r>
              <a:rPr lang="en-US" dirty="0"/>
              <a:t>Auto-deploys </a:t>
            </a:r>
            <a:r>
              <a:rPr lang="en-US" b="1" dirty="0"/>
              <a:t>modular agent-task inference patterns</a:t>
            </a:r>
            <a:endParaRPr lang="en-US" dirty="0"/>
          </a:p>
          <a:p>
            <a:pPr lvl="2"/>
            <a:r>
              <a:rPr lang="en-US" dirty="0"/>
              <a:t>Subsystems are </a:t>
            </a:r>
            <a:r>
              <a:rPr lang="en-US" b="1" dirty="0"/>
              <a:t>nodes in a directed graph</a:t>
            </a:r>
            <a:r>
              <a:rPr lang="en-US" dirty="0"/>
              <a:t>, each producing focused outputs</a:t>
            </a:r>
          </a:p>
          <a:p>
            <a:pPr lvl="2"/>
            <a:r>
              <a:rPr lang="en-US" dirty="0"/>
              <a:t>No need to modify LLM internals; functionality is </a:t>
            </a:r>
            <a:r>
              <a:rPr lang="en-US" b="1" dirty="0"/>
              <a:t>prompt-driven</a:t>
            </a:r>
            <a:endParaRPr lang="en-US" dirty="0"/>
          </a:p>
          <a:p>
            <a:pPr lvl="1"/>
            <a:r>
              <a:rPr lang="en-US" b="1" dirty="0"/>
              <a:t>Output Processing</a:t>
            </a:r>
            <a:r>
              <a:rPr lang="en-US" dirty="0"/>
              <a:t>:</a:t>
            </a:r>
          </a:p>
          <a:p>
            <a:pPr lvl="2"/>
            <a:r>
              <a:rPr lang="en-US" dirty="0"/>
              <a:t>Subsystem outputs are </a:t>
            </a:r>
            <a:r>
              <a:rPr lang="en-US" b="1" dirty="0"/>
              <a:t>visualized via image pipeline</a:t>
            </a:r>
            <a:r>
              <a:rPr lang="en-US" dirty="0"/>
              <a:t> to highlight attention</a:t>
            </a:r>
          </a:p>
          <a:p>
            <a:pPr lvl="2"/>
            <a:r>
              <a:rPr lang="en-US" dirty="0"/>
              <a:t>Enables a </a:t>
            </a:r>
            <a:r>
              <a:rPr lang="en-US" b="1" dirty="0"/>
              <a:t>scalable and modular simulation</a:t>
            </a:r>
            <a:r>
              <a:rPr lang="en-US" dirty="0"/>
              <a:t> of visual processing</a:t>
            </a:r>
          </a:p>
          <a:p>
            <a:pPr lvl="1"/>
            <a:r>
              <a:rPr lang="en-US" b="1" dirty="0"/>
              <a:t>Key Feature</a:t>
            </a:r>
            <a:r>
              <a:rPr lang="en-US" dirty="0"/>
              <a:t>: Parallel, modular, prompt-driven subsystems emulate </a:t>
            </a:r>
            <a:r>
              <a:rPr lang="en-US" b="1" dirty="0"/>
              <a:t>biologically inspired visual cortex behavior</a:t>
            </a:r>
            <a:endParaRPr lang="en-US" dirty="0"/>
          </a:p>
        </p:txBody>
      </p:sp>
    </p:spTree>
    <p:extLst>
      <p:ext uri="{BB962C8B-B14F-4D97-AF65-F5344CB8AC3E}">
        <p14:creationId xmlns:p14="http://schemas.microsoft.com/office/powerpoint/2010/main" val="3416201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4B57-D90D-0E87-2A1D-8DAE32C2FA22}"/>
              </a:ext>
            </a:extLst>
          </p:cNvPr>
          <p:cNvSpPr>
            <a:spLocks noGrp="1"/>
          </p:cNvSpPr>
          <p:nvPr>
            <p:ph type="title"/>
          </p:nvPr>
        </p:nvSpPr>
        <p:spPr/>
        <p:txBody>
          <a:bodyPr>
            <a:normAutofit/>
          </a:bodyPr>
          <a:lstStyle/>
          <a:p>
            <a:r>
              <a:rPr lang="en-US" sz="4000" dirty="0"/>
              <a:t>Implementation - Visual Cortex</a:t>
            </a:r>
          </a:p>
        </p:txBody>
      </p:sp>
      <p:sp>
        <p:nvSpPr>
          <p:cNvPr id="3" name="Content Placeholder 2">
            <a:extLst>
              <a:ext uri="{FF2B5EF4-FFF2-40B4-BE49-F238E27FC236}">
                <a16:creationId xmlns:a16="http://schemas.microsoft.com/office/drawing/2014/main" id="{0EC32CEC-1AB0-928E-7603-3799FFEA9AE0}"/>
              </a:ext>
            </a:extLst>
          </p:cNvPr>
          <p:cNvSpPr>
            <a:spLocks noGrp="1"/>
          </p:cNvSpPr>
          <p:nvPr>
            <p:ph idx="1"/>
          </p:nvPr>
        </p:nvSpPr>
        <p:spPr/>
        <p:txBody>
          <a:bodyPr>
            <a:normAutofit fontScale="92500" lnSpcReduction="10000"/>
          </a:bodyPr>
          <a:lstStyle/>
          <a:p>
            <a:pPr marL="0" indent="0">
              <a:buNone/>
            </a:pPr>
            <a:r>
              <a:rPr lang="en-US" b="1" dirty="0"/>
              <a:t>Dorsal-Ventral Pathway Simulation</a:t>
            </a:r>
          </a:p>
          <a:p>
            <a:r>
              <a:rPr lang="en-US" b="1" dirty="0"/>
              <a:t>Objective:</a:t>
            </a:r>
            <a:r>
              <a:rPr lang="en-US" dirty="0"/>
              <a:t> Model the classical "what" vs "where" visual pathways</a:t>
            </a:r>
          </a:p>
          <a:p>
            <a:pPr lvl="1"/>
            <a:r>
              <a:rPr lang="en-US" b="1" dirty="0"/>
              <a:t>Ventral Pathway (“What”)</a:t>
            </a:r>
            <a:r>
              <a:rPr lang="en-US" dirty="0"/>
              <a:t>:</a:t>
            </a:r>
          </a:p>
          <a:p>
            <a:pPr lvl="2"/>
            <a:r>
              <a:rPr lang="en-US" dirty="0"/>
              <a:t>Performs </a:t>
            </a:r>
            <a:r>
              <a:rPr lang="en-US" b="1" dirty="0"/>
              <a:t>object recognition</a:t>
            </a:r>
            <a:r>
              <a:rPr lang="en-US" dirty="0"/>
              <a:t> and </a:t>
            </a:r>
            <a:r>
              <a:rPr lang="en-US" b="1" dirty="0"/>
              <a:t>feature extraction</a:t>
            </a:r>
            <a:endParaRPr lang="en-US" dirty="0"/>
          </a:p>
          <a:p>
            <a:pPr lvl="2"/>
            <a:r>
              <a:rPr lang="en-US" dirty="0"/>
              <a:t>Detects </a:t>
            </a:r>
            <a:r>
              <a:rPr lang="en-US" b="1" dirty="0"/>
              <a:t>textures, colors, shapes</a:t>
            </a:r>
            <a:r>
              <a:rPr lang="en-US" dirty="0"/>
              <a:t> in the scene</a:t>
            </a:r>
          </a:p>
          <a:p>
            <a:pPr lvl="1"/>
            <a:r>
              <a:rPr lang="en-US" b="1" dirty="0"/>
              <a:t>Dorsal Pathway (“Where”)</a:t>
            </a:r>
            <a:r>
              <a:rPr lang="en-US" dirty="0"/>
              <a:t>:</a:t>
            </a:r>
          </a:p>
          <a:p>
            <a:pPr lvl="2"/>
            <a:r>
              <a:rPr lang="en-US" dirty="0"/>
              <a:t>Processes </a:t>
            </a:r>
            <a:r>
              <a:rPr lang="en-US" b="1" dirty="0"/>
              <a:t>spatial relationships</a:t>
            </a:r>
            <a:r>
              <a:rPr lang="en-US" dirty="0"/>
              <a:t>, </a:t>
            </a:r>
            <a:r>
              <a:rPr lang="en-US" b="1" dirty="0"/>
              <a:t>motion</a:t>
            </a:r>
            <a:r>
              <a:rPr lang="en-US" dirty="0"/>
              <a:t>, and </a:t>
            </a:r>
            <a:r>
              <a:rPr lang="en-US" b="1" dirty="0"/>
              <a:t>object trajectories</a:t>
            </a:r>
            <a:endParaRPr lang="en-US" dirty="0"/>
          </a:p>
          <a:p>
            <a:r>
              <a:rPr lang="en-US" b="1" dirty="0"/>
              <a:t>Implementation Approach</a:t>
            </a:r>
            <a:r>
              <a:rPr lang="en-US" dirty="0"/>
              <a:t>:</a:t>
            </a:r>
          </a:p>
          <a:p>
            <a:pPr lvl="1"/>
            <a:r>
              <a:rPr lang="en-US" dirty="0"/>
              <a:t>Separate </a:t>
            </a:r>
            <a:r>
              <a:rPr lang="en-US" b="1" dirty="0"/>
              <a:t>prompts</a:t>
            </a:r>
            <a:r>
              <a:rPr lang="en-US" dirty="0"/>
              <a:t> for dorsal vs ventral tasks</a:t>
            </a:r>
          </a:p>
          <a:p>
            <a:pPr lvl="1"/>
            <a:r>
              <a:rPr lang="en-US" dirty="0"/>
              <a:t>Both paths executed in </a:t>
            </a:r>
            <a:r>
              <a:rPr lang="en-US" b="1" dirty="0"/>
              <a:t>parallel via Topology Manager</a:t>
            </a:r>
            <a:endParaRPr lang="en-US" dirty="0"/>
          </a:p>
          <a:p>
            <a:pPr lvl="1"/>
            <a:r>
              <a:rPr lang="en-US" dirty="0"/>
              <a:t>Modular agents allow flexible downstream integration and attention visualization</a:t>
            </a:r>
          </a:p>
          <a:p>
            <a:endParaRPr lang="en-US" dirty="0"/>
          </a:p>
        </p:txBody>
      </p:sp>
    </p:spTree>
    <p:extLst>
      <p:ext uri="{BB962C8B-B14F-4D97-AF65-F5344CB8AC3E}">
        <p14:creationId xmlns:p14="http://schemas.microsoft.com/office/powerpoint/2010/main" val="325012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Digital art of brain">
            <a:extLst>
              <a:ext uri="{FF2B5EF4-FFF2-40B4-BE49-F238E27FC236}">
                <a16:creationId xmlns:a16="http://schemas.microsoft.com/office/drawing/2014/main" id="{F47A7603-3C96-5550-24C4-195AA7BE2D4B}"/>
              </a:ext>
            </a:extLst>
          </p:cNvPr>
          <p:cNvPicPr>
            <a:picLocks noChangeAspect="1"/>
          </p:cNvPicPr>
          <p:nvPr/>
        </p:nvPicPr>
        <p:blipFill>
          <a:blip r:embed="rId3">
            <a:alphaModFix amt="60000"/>
          </a:blip>
          <a:srcRect/>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F48221FB-DA81-08CC-0F0F-6B2F07785876}"/>
              </a:ext>
            </a:extLst>
          </p:cNvPr>
          <p:cNvSpPr>
            <a:spLocks noGrp="1"/>
          </p:cNvSpPr>
          <p:nvPr>
            <p:ph type="title"/>
          </p:nvPr>
        </p:nvSpPr>
        <p:spPr>
          <a:xfrm>
            <a:off x="838200" y="557189"/>
            <a:ext cx="4155825" cy="5571898"/>
          </a:xfrm>
        </p:spPr>
        <p:txBody>
          <a:bodyPr>
            <a:normAutofit/>
          </a:bodyPr>
          <a:lstStyle/>
          <a:p>
            <a:r>
              <a:rPr lang="en-US">
                <a:solidFill>
                  <a:srgbClr val="FFFFFF"/>
                </a:solidFill>
              </a:rPr>
              <a:t>Project Overview</a:t>
            </a:r>
          </a:p>
        </p:txBody>
      </p:sp>
      <p:sp>
        <p:nvSpPr>
          <p:cNvPr id="3" name="Content Placeholder 2">
            <a:extLst>
              <a:ext uri="{FF2B5EF4-FFF2-40B4-BE49-F238E27FC236}">
                <a16:creationId xmlns:a16="http://schemas.microsoft.com/office/drawing/2014/main" id="{20162BEF-A070-24C2-3DBD-AB2CC7E10150}"/>
              </a:ext>
            </a:extLst>
          </p:cNvPr>
          <p:cNvSpPr>
            <a:spLocks noGrp="1"/>
          </p:cNvSpPr>
          <p:nvPr>
            <p:ph idx="1"/>
          </p:nvPr>
        </p:nvSpPr>
        <p:spPr>
          <a:xfrm>
            <a:off x="5186552" y="557189"/>
            <a:ext cx="6167246" cy="5571898"/>
          </a:xfrm>
        </p:spPr>
        <p:txBody>
          <a:bodyPr anchor="ctr">
            <a:normAutofit/>
          </a:bodyPr>
          <a:lstStyle/>
          <a:p>
            <a:r>
              <a:rPr lang="en-US" sz="1700" b="1" dirty="0">
                <a:solidFill>
                  <a:srgbClr val="FFFFFF"/>
                </a:solidFill>
              </a:rPr>
              <a:t>Motivation</a:t>
            </a:r>
          </a:p>
          <a:p>
            <a:pPr lvl="1"/>
            <a:r>
              <a:rPr lang="en-US" sz="1700" dirty="0">
                <a:solidFill>
                  <a:srgbClr val="FFFFFF"/>
                </a:solidFill>
              </a:rPr>
              <a:t>Simulate complex cognitive and perceptual brain processes using AI agent systems</a:t>
            </a:r>
          </a:p>
          <a:p>
            <a:pPr lvl="1"/>
            <a:r>
              <a:rPr lang="en-US" sz="1700" dirty="0">
                <a:solidFill>
                  <a:srgbClr val="FFFFFF"/>
                </a:solidFill>
              </a:rPr>
              <a:t>Leverage Large Language Models (LLMs) to model human-like reasoning and multimodal perception</a:t>
            </a:r>
          </a:p>
          <a:p>
            <a:r>
              <a:rPr lang="en-US" sz="1700" b="1" dirty="0">
                <a:solidFill>
                  <a:srgbClr val="FFFFFF"/>
                </a:solidFill>
              </a:rPr>
              <a:t>Project</a:t>
            </a:r>
            <a:r>
              <a:rPr lang="en-US" sz="1700" dirty="0">
                <a:solidFill>
                  <a:srgbClr val="FFFFFF"/>
                </a:solidFill>
              </a:rPr>
              <a:t> </a:t>
            </a:r>
            <a:r>
              <a:rPr lang="en-US" sz="1700" b="1" dirty="0">
                <a:solidFill>
                  <a:srgbClr val="FFFFFF"/>
                </a:solidFill>
              </a:rPr>
              <a:t>Goals</a:t>
            </a:r>
          </a:p>
          <a:p>
            <a:pPr lvl="1"/>
            <a:r>
              <a:rPr lang="en-US" sz="1700" dirty="0">
                <a:solidFill>
                  <a:srgbClr val="FFFFFF"/>
                </a:solidFill>
              </a:rPr>
              <a:t>Build modular agent-based simulations of the visual cortex using LLM topologies</a:t>
            </a:r>
          </a:p>
          <a:p>
            <a:pPr lvl="1"/>
            <a:r>
              <a:rPr lang="en-US" sz="1700" dirty="0">
                <a:solidFill>
                  <a:srgbClr val="FFFFFF"/>
                </a:solidFill>
              </a:rPr>
              <a:t>Enable cognitive functions like contour detection, motion, and color perception via coordinated agents</a:t>
            </a:r>
          </a:p>
          <a:p>
            <a:pPr lvl="1"/>
            <a:r>
              <a:rPr lang="en-US" sz="1700" dirty="0">
                <a:solidFill>
                  <a:srgbClr val="FFFFFF"/>
                </a:solidFill>
              </a:rPr>
              <a:t>Develop the Topology Manager framework for flexible deployment and interaction of LLM agents</a:t>
            </a:r>
          </a:p>
          <a:p>
            <a:pPr lvl="1"/>
            <a:r>
              <a:rPr lang="en-US" sz="1700" dirty="0">
                <a:solidFill>
                  <a:srgbClr val="FFFFFF"/>
                </a:solidFill>
              </a:rPr>
              <a:t>Fine-tune advanced models (Phi-3.5-mini-instruct) for logical reasoning and integrate with multimodal tasks</a:t>
            </a:r>
          </a:p>
          <a:p>
            <a:r>
              <a:rPr lang="en-US" sz="1700" b="1" dirty="0">
                <a:solidFill>
                  <a:srgbClr val="FFFFFF"/>
                </a:solidFill>
              </a:rPr>
              <a:t>Impact</a:t>
            </a:r>
          </a:p>
          <a:p>
            <a:pPr lvl="1"/>
            <a:r>
              <a:rPr lang="en-US" sz="1700" dirty="0">
                <a:solidFill>
                  <a:srgbClr val="FFFFFF"/>
                </a:solidFill>
              </a:rPr>
              <a:t>Demonstrates the potential of multi-agent LLM systems to provide interpretable, human-inspired cognition</a:t>
            </a:r>
          </a:p>
          <a:p>
            <a:pPr lvl="1"/>
            <a:r>
              <a:rPr lang="en-US" sz="1700" dirty="0">
                <a:solidFill>
                  <a:srgbClr val="FFFFFF"/>
                </a:solidFill>
              </a:rPr>
              <a:t>Lays groundwork for future developments in brain-like AI architectures and multimodal understanding</a:t>
            </a:r>
          </a:p>
          <a:p>
            <a:endParaRPr lang="en-US" sz="1700" dirty="0">
              <a:solidFill>
                <a:srgbClr val="FFFFFF"/>
              </a:solidFill>
            </a:endParaRPr>
          </a:p>
        </p:txBody>
      </p:sp>
      <p:pic>
        <p:nvPicPr>
          <p:cNvPr id="6" name="Picture 5">
            <a:extLst>
              <a:ext uri="{FF2B5EF4-FFF2-40B4-BE49-F238E27FC236}">
                <a16:creationId xmlns:a16="http://schemas.microsoft.com/office/drawing/2014/main" id="{1A6393AC-8E0E-026D-B0AA-0198FADB0946}"/>
              </a:ext>
            </a:extLst>
          </p:cNvPr>
          <p:cNvPicPr>
            <a:picLocks noChangeAspect="1"/>
          </p:cNvPicPr>
          <p:nvPr/>
        </p:nvPicPr>
        <p:blipFill>
          <a:blip r:embed="rId4"/>
          <a:stretch>
            <a:fillRect/>
          </a:stretch>
        </p:blipFill>
        <p:spPr>
          <a:xfrm>
            <a:off x="289785" y="5369416"/>
            <a:ext cx="5437899" cy="1154952"/>
          </a:xfrm>
          <a:prstGeom prst="rect">
            <a:avLst/>
          </a:prstGeom>
        </p:spPr>
      </p:pic>
    </p:spTree>
    <p:extLst>
      <p:ext uri="{BB962C8B-B14F-4D97-AF65-F5344CB8AC3E}">
        <p14:creationId xmlns:p14="http://schemas.microsoft.com/office/powerpoint/2010/main" val="3963037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B73E9BD-B04F-7A7F-5454-68DBE87D8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84" y="2003941"/>
            <a:ext cx="3143250" cy="2247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562722-4EFC-8428-7E71-1BD9774510CE}"/>
              </a:ext>
            </a:extLst>
          </p:cNvPr>
          <p:cNvSpPr txBox="1"/>
          <p:nvPr/>
        </p:nvSpPr>
        <p:spPr>
          <a:xfrm>
            <a:off x="7075016" y="4565094"/>
            <a:ext cx="3366186" cy="1200329"/>
          </a:xfrm>
          <a:prstGeom prst="rect">
            <a:avLst/>
          </a:prstGeom>
          <a:noFill/>
        </p:spPr>
        <p:txBody>
          <a:bodyPr wrap="square">
            <a:spAutoFit/>
          </a:bodyPr>
          <a:lstStyle/>
          <a:p>
            <a:r>
              <a:rPr lang="en-US" dirty="0"/>
              <a:t>The dorsal stream (green) and ventral stream (purple) are shown. They originate from primary visual cortex.</a:t>
            </a:r>
          </a:p>
        </p:txBody>
      </p:sp>
      <p:sp>
        <p:nvSpPr>
          <p:cNvPr id="10" name="Title 1">
            <a:extLst>
              <a:ext uri="{FF2B5EF4-FFF2-40B4-BE49-F238E27FC236}">
                <a16:creationId xmlns:a16="http://schemas.microsoft.com/office/drawing/2014/main" id="{18DC750D-EA40-1D64-274D-BA6DBABB9731}"/>
              </a:ext>
            </a:extLst>
          </p:cNvPr>
          <p:cNvSpPr>
            <a:spLocks noGrp="1"/>
          </p:cNvSpPr>
          <p:nvPr>
            <p:ph type="title"/>
          </p:nvPr>
        </p:nvSpPr>
        <p:spPr>
          <a:xfrm>
            <a:off x="838200" y="365125"/>
            <a:ext cx="10515600" cy="1325563"/>
          </a:xfrm>
        </p:spPr>
        <p:txBody>
          <a:bodyPr>
            <a:normAutofit/>
          </a:bodyPr>
          <a:lstStyle/>
          <a:p>
            <a:r>
              <a:rPr lang="en-US" sz="4000" dirty="0"/>
              <a:t>Implementation - Visual Cortex</a:t>
            </a:r>
          </a:p>
        </p:txBody>
      </p:sp>
      <p:sp>
        <p:nvSpPr>
          <p:cNvPr id="11" name="AutoShape 4" descr="Ventral and dorsal pathways. The ventral stream extends from the occipital lobe toward the temporal lobe and the dorsal stream extends from the occipital lobe toward the parietal lobe. (Image source: OpenStax (2016). Reprinted with permission.).">
            <a:extLst>
              <a:ext uri="{FF2B5EF4-FFF2-40B4-BE49-F238E27FC236}">
                <a16:creationId xmlns:a16="http://schemas.microsoft.com/office/drawing/2014/main" id="{CC402B0B-CA32-32E1-3045-63C254850D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8349D892-4226-D90A-D4A4-69F76E929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69" y="2188713"/>
            <a:ext cx="4246147" cy="2063128"/>
          </a:xfrm>
          <a:prstGeom prst="rect">
            <a:avLst/>
          </a:prstGeom>
        </p:spPr>
      </p:pic>
      <p:sp>
        <p:nvSpPr>
          <p:cNvPr id="15" name="TextBox 14">
            <a:extLst>
              <a:ext uri="{FF2B5EF4-FFF2-40B4-BE49-F238E27FC236}">
                <a16:creationId xmlns:a16="http://schemas.microsoft.com/office/drawing/2014/main" id="{63E8DA13-5B46-3F24-95C4-5C3E37FD1AB6}"/>
              </a:ext>
            </a:extLst>
          </p:cNvPr>
          <p:cNvSpPr txBox="1"/>
          <p:nvPr/>
        </p:nvSpPr>
        <p:spPr>
          <a:xfrm>
            <a:off x="1694392" y="4565200"/>
            <a:ext cx="2376100" cy="369332"/>
          </a:xfrm>
          <a:prstGeom prst="rect">
            <a:avLst/>
          </a:prstGeom>
          <a:noFill/>
        </p:spPr>
        <p:txBody>
          <a:bodyPr wrap="none" rtlCol="0">
            <a:spAutoFit/>
          </a:bodyPr>
          <a:lstStyle/>
          <a:p>
            <a:r>
              <a:rPr lang="en-US" dirty="0"/>
              <a:t>Dorsal-Ventral Stream</a:t>
            </a:r>
          </a:p>
        </p:txBody>
      </p:sp>
    </p:spTree>
    <p:extLst>
      <p:ext uri="{BB962C8B-B14F-4D97-AF65-F5344CB8AC3E}">
        <p14:creationId xmlns:p14="http://schemas.microsoft.com/office/powerpoint/2010/main" val="3354753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44DF-8807-530B-2819-27D74CE88AC7}"/>
              </a:ext>
            </a:extLst>
          </p:cNvPr>
          <p:cNvSpPr>
            <a:spLocks noGrp="1"/>
          </p:cNvSpPr>
          <p:nvPr>
            <p:ph type="title"/>
          </p:nvPr>
        </p:nvSpPr>
        <p:spPr/>
        <p:txBody>
          <a:bodyPr/>
          <a:lstStyle/>
          <a:p>
            <a:r>
              <a:rPr lang="en-US" dirty="0"/>
              <a:t>Implementation - Visual Cortex</a:t>
            </a:r>
          </a:p>
        </p:txBody>
      </p:sp>
      <p:sp>
        <p:nvSpPr>
          <p:cNvPr id="3" name="Content Placeholder 2">
            <a:extLst>
              <a:ext uri="{FF2B5EF4-FFF2-40B4-BE49-F238E27FC236}">
                <a16:creationId xmlns:a16="http://schemas.microsoft.com/office/drawing/2014/main" id="{99F0C913-3107-8189-5E37-3C0FC74CB02F}"/>
              </a:ext>
            </a:extLst>
          </p:cNvPr>
          <p:cNvSpPr>
            <a:spLocks noGrp="1"/>
          </p:cNvSpPr>
          <p:nvPr>
            <p:ph idx="1"/>
          </p:nvPr>
        </p:nvSpPr>
        <p:spPr/>
        <p:txBody>
          <a:bodyPr/>
          <a:lstStyle/>
          <a:p>
            <a:endParaRPr lang="en-US" dirty="0"/>
          </a:p>
        </p:txBody>
      </p:sp>
      <p:pic>
        <p:nvPicPr>
          <p:cNvPr id="4" name="Picture 3" descr="A diagram of a system&#10;&#10;AI-generated content may be incorrect.">
            <a:extLst>
              <a:ext uri="{FF2B5EF4-FFF2-40B4-BE49-F238E27FC236}">
                <a16:creationId xmlns:a16="http://schemas.microsoft.com/office/drawing/2014/main" id="{17B347B1-1715-9DF6-29E9-DFF3AA0006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521" y="2108411"/>
            <a:ext cx="6260957" cy="2641177"/>
          </a:xfrm>
          <a:prstGeom prst="rect">
            <a:avLst/>
          </a:prstGeom>
          <a:noFill/>
          <a:ln>
            <a:noFill/>
          </a:ln>
        </p:spPr>
      </p:pic>
      <p:sp>
        <p:nvSpPr>
          <p:cNvPr id="5" name="TextBox 4">
            <a:extLst>
              <a:ext uri="{FF2B5EF4-FFF2-40B4-BE49-F238E27FC236}">
                <a16:creationId xmlns:a16="http://schemas.microsoft.com/office/drawing/2014/main" id="{035CCC63-A810-6A54-F41D-2A16B7942AFC}"/>
              </a:ext>
            </a:extLst>
          </p:cNvPr>
          <p:cNvSpPr txBox="1"/>
          <p:nvPr/>
        </p:nvSpPr>
        <p:spPr>
          <a:xfrm>
            <a:off x="4643678" y="5032374"/>
            <a:ext cx="2904641" cy="646331"/>
          </a:xfrm>
          <a:prstGeom prst="rect">
            <a:avLst/>
          </a:prstGeom>
          <a:noFill/>
        </p:spPr>
        <p:txBody>
          <a:bodyPr wrap="none" rtlCol="0">
            <a:spAutoFit/>
          </a:bodyPr>
          <a:lstStyle/>
          <a:p>
            <a:r>
              <a:rPr lang="en-US" b="1" dirty="0"/>
              <a:t>Dorsal-Ventral Subsystem</a:t>
            </a:r>
            <a:endParaRPr lang="en-US" dirty="0"/>
          </a:p>
          <a:p>
            <a:endParaRPr lang="en-US" dirty="0"/>
          </a:p>
        </p:txBody>
      </p:sp>
    </p:spTree>
    <p:extLst>
      <p:ext uri="{BB962C8B-B14F-4D97-AF65-F5344CB8AC3E}">
        <p14:creationId xmlns:p14="http://schemas.microsoft.com/office/powerpoint/2010/main" val="20519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66D7-7E6B-6A1E-E9D4-C9A13E67E66C}"/>
              </a:ext>
            </a:extLst>
          </p:cNvPr>
          <p:cNvSpPr>
            <a:spLocks noGrp="1"/>
          </p:cNvSpPr>
          <p:nvPr>
            <p:ph type="title"/>
          </p:nvPr>
        </p:nvSpPr>
        <p:spPr/>
        <p:txBody>
          <a:bodyPr/>
          <a:lstStyle/>
          <a:p>
            <a:r>
              <a:rPr lang="en-US" dirty="0"/>
              <a:t>Implementation - Visual Cortex</a:t>
            </a:r>
          </a:p>
        </p:txBody>
      </p:sp>
      <p:sp>
        <p:nvSpPr>
          <p:cNvPr id="3" name="Content Placeholder 2">
            <a:extLst>
              <a:ext uri="{FF2B5EF4-FFF2-40B4-BE49-F238E27FC236}">
                <a16:creationId xmlns:a16="http://schemas.microsoft.com/office/drawing/2014/main" id="{9B16E784-E6A9-ABC1-4EAB-B8493F24CEBA}"/>
              </a:ext>
            </a:extLst>
          </p:cNvPr>
          <p:cNvSpPr>
            <a:spLocks noGrp="1"/>
          </p:cNvSpPr>
          <p:nvPr>
            <p:ph idx="1"/>
          </p:nvPr>
        </p:nvSpPr>
        <p:spPr/>
        <p:txBody>
          <a:bodyPr>
            <a:normAutofit fontScale="92500" lnSpcReduction="20000"/>
          </a:bodyPr>
          <a:lstStyle/>
          <a:p>
            <a:pPr marL="0" indent="0">
              <a:buNone/>
            </a:pPr>
            <a:r>
              <a:rPr lang="en-US" b="1" dirty="0"/>
              <a:t>V2-V4-V5 Hierarchical Subsystem</a:t>
            </a:r>
          </a:p>
          <a:p>
            <a:r>
              <a:rPr lang="en-US" b="1" dirty="0"/>
              <a:t>Objective:</a:t>
            </a:r>
            <a:r>
              <a:rPr lang="en-US" dirty="0"/>
              <a:t> Simulate an agentic visual hierarchy in human cortex</a:t>
            </a:r>
          </a:p>
          <a:p>
            <a:pPr lvl="1"/>
            <a:r>
              <a:rPr lang="en-US" b="1" dirty="0"/>
              <a:t>V2 Agent</a:t>
            </a:r>
            <a:r>
              <a:rPr lang="en-US" dirty="0"/>
              <a:t>:</a:t>
            </a:r>
          </a:p>
          <a:p>
            <a:pPr lvl="2"/>
            <a:r>
              <a:rPr lang="en-US" dirty="0"/>
              <a:t>Extracts </a:t>
            </a:r>
            <a:r>
              <a:rPr lang="en-US" b="1" dirty="0"/>
              <a:t>edges, shapes, contours, and anomalies</a:t>
            </a:r>
            <a:r>
              <a:rPr lang="en-US" dirty="0"/>
              <a:t> from input images</a:t>
            </a:r>
          </a:p>
          <a:p>
            <a:pPr lvl="1"/>
            <a:r>
              <a:rPr lang="en-US" b="1" dirty="0"/>
              <a:t>V4 Agent</a:t>
            </a:r>
            <a:r>
              <a:rPr lang="en-US" dirty="0"/>
              <a:t>:</a:t>
            </a:r>
          </a:p>
          <a:p>
            <a:pPr lvl="2"/>
            <a:r>
              <a:rPr lang="en-US" dirty="0"/>
              <a:t>Focuses on </a:t>
            </a:r>
            <a:r>
              <a:rPr lang="en-US" b="1" dirty="0"/>
              <a:t>color, contrast, texture, and object properties</a:t>
            </a:r>
            <a:endParaRPr lang="en-US" dirty="0"/>
          </a:p>
          <a:p>
            <a:pPr lvl="1"/>
            <a:r>
              <a:rPr lang="en-US" b="1" dirty="0"/>
              <a:t>V5 Agent</a:t>
            </a:r>
            <a:r>
              <a:rPr lang="en-US" dirty="0"/>
              <a:t>:</a:t>
            </a:r>
          </a:p>
          <a:p>
            <a:pPr lvl="2"/>
            <a:r>
              <a:rPr lang="en-US" dirty="0"/>
              <a:t>Responsible for </a:t>
            </a:r>
            <a:r>
              <a:rPr lang="en-US" b="1" dirty="0"/>
              <a:t>motion detection, object tracking, and dynamic scene analysis</a:t>
            </a:r>
            <a:endParaRPr lang="en-US" dirty="0"/>
          </a:p>
          <a:p>
            <a:r>
              <a:rPr lang="en-US" b="1" dirty="0"/>
              <a:t>Architecture &amp; Flow</a:t>
            </a:r>
            <a:r>
              <a:rPr lang="en-US" dirty="0"/>
              <a:t>:</a:t>
            </a:r>
          </a:p>
          <a:p>
            <a:pPr lvl="1"/>
            <a:r>
              <a:rPr lang="en-US" dirty="0"/>
              <a:t>Prompt-driven, multi-agent setup, </a:t>
            </a:r>
            <a:r>
              <a:rPr lang="en-US" b="1" dirty="0"/>
              <a:t>comparable in scale to dorsal-ventral system</a:t>
            </a:r>
            <a:endParaRPr lang="en-US" dirty="0"/>
          </a:p>
          <a:p>
            <a:pPr lvl="1"/>
            <a:r>
              <a:rPr lang="en-US" dirty="0"/>
              <a:t>Outputs processed via </a:t>
            </a:r>
            <a:r>
              <a:rPr lang="en-US" b="1" dirty="0"/>
              <a:t>image post-processing pipeline</a:t>
            </a:r>
            <a:endParaRPr lang="en-US" dirty="0"/>
          </a:p>
          <a:p>
            <a:pPr lvl="1"/>
            <a:r>
              <a:rPr lang="en-US" dirty="0"/>
              <a:t>Each agent produces </a:t>
            </a:r>
            <a:r>
              <a:rPr lang="en-US" b="1" dirty="0"/>
              <a:t>focused image + textual description</a:t>
            </a:r>
            <a:r>
              <a:rPr lang="en-US" dirty="0"/>
              <a:t> for attention visualization</a:t>
            </a:r>
          </a:p>
        </p:txBody>
      </p:sp>
    </p:spTree>
    <p:extLst>
      <p:ext uri="{BB962C8B-B14F-4D97-AF65-F5344CB8AC3E}">
        <p14:creationId xmlns:p14="http://schemas.microsoft.com/office/powerpoint/2010/main" val="3821004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6920-355B-750B-A70F-0E899A90EF6B}"/>
              </a:ext>
            </a:extLst>
          </p:cNvPr>
          <p:cNvSpPr>
            <a:spLocks noGrp="1"/>
          </p:cNvSpPr>
          <p:nvPr>
            <p:ph type="title"/>
          </p:nvPr>
        </p:nvSpPr>
        <p:spPr/>
        <p:txBody>
          <a:bodyPr/>
          <a:lstStyle/>
          <a:p>
            <a:r>
              <a:rPr lang="en-US" dirty="0"/>
              <a:t>Implementation - Visual Cortex</a:t>
            </a:r>
          </a:p>
        </p:txBody>
      </p:sp>
      <p:sp>
        <p:nvSpPr>
          <p:cNvPr id="3" name="Content Placeholder 2">
            <a:extLst>
              <a:ext uri="{FF2B5EF4-FFF2-40B4-BE49-F238E27FC236}">
                <a16:creationId xmlns:a16="http://schemas.microsoft.com/office/drawing/2014/main" id="{958C38DF-AEDB-ED1A-ABF1-C974C4058BEA}"/>
              </a:ext>
            </a:extLst>
          </p:cNvPr>
          <p:cNvSpPr>
            <a:spLocks noGrp="1"/>
          </p:cNvSpPr>
          <p:nvPr>
            <p:ph idx="1"/>
          </p:nvPr>
        </p:nvSpPr>
        <p:spPr/>
        <p:txBody>
          <a:bodyPr/>
          <a:lstStyle/>
          <a:p>
            <a:endParaRPr lang="en-US" dirty="0"/>
          </a:p>
        </p:txBody>
      </p:sp>
      <p:pic>
        <p:nvPicPr>
          <p:cNvPr id="4" name="Picture 3" descr="A diagram of a machine&#10;&#10;AI-generated content may be incorrect.">
            <a:extLst>
              <a:ext uri="{FF2B5EF4-FFF2-40B4-BE49-F238E27FC236}">
                <a16:creationId xmlns:a16="http://schemas.microsoft.com/office/drawing/2014/main" id="{EA4010EB-C566-F676-2B30-6574F80267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9023" y="2286211"/>
            <a:ext cx="6273954" cy="2285577"/>
          </a:xfrm>
          <a:prstGeom prst="rect">
            <a:avLst/>
          </a:prstGeom>
          <a:noFill/>
          <a:ln>
            <a:noFill/>
          </a:ln>
        </p:spPr>
      </p:pic>
      <p:sp>
        <p:nvSpPr>
          <p:cNvPr id="5" name="TextBox 4">
            <a:extLst>
              <a:ext uri="{FF2B5EF4-FFF2-40B4-BE49-F238E27FC236}">
                <a16:creationId xmlns:a16="http://schemas.microsoft.com/office/drawing/2014/main" id="{5F00E591-7933-B8A6-B38B-45FD92D3C536}"/>
              </a:ext>
            </a:extLst>
          </p:cNvPr>
          <p:cNvSpPr txBox="1"/>
          <p:nvPr/>
        </p:nvSpPr>
        <p:spPr>
          <a:xfrm>
            <a:off x="5135576" y="5032375"/>
            <a:ext cx="1920847" cy="646331"/>
          </a:xfrm>
          <a:prstGeom prst="rect">
            <a:avLst/>
          </a:prstGeom>
          <a:noFill/>
        </p:spPr>
        <p:txBody>
          <a:bodyPr wrap="none" rtlCol="0">
            <a:spAutoFit/>
          </a:bodyPr>
          <a:lstStyle/>
          <a:p>
            <a:r>
              <a:rPr lang="en-US" b="1" dirty="0"/>
              <a:t>V2-V4-V5 system</a:t>
            </a:r>
            <a:endParaRPr lang="en-US" dirty="0"/>
          </a:p>
          <a:p>
            <a:endParaRPr lang="en-US" dirty="0"/>
          </a:p>
        </p:txBody>
      </p:sp>
    </p:spTree>
    <p:extLst>
      <p:ext uri="{BB962C8B-B14F-4D97-AF65-F5344CB8AC3E}">
        <p14:creationId xmlns:p14="http://schemas.microsoft.com/office/powerpoint/2010/main" val="2335453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438CD8-BF06-AF2F-149E-0BFF0D4FBC6E}"/>
              </a:ext>
            </a:extLst>
          </p:cNvPr>
          <p:cNvSpPr>
            <a:spLocks noGrp="1"/>
          </p:cNvSpPr>
          <p:nvPr>
            <p:ph type="title"/>
          </p:nvPr>
        </p:nvSpPr>
        <p:spPr>
          <a:xfrm>
            <a:off x="1245072" y="1289765"/>
            <a:ext cx="3651101" cy="4270963"/>
          </a:xfrm>
        </p:spPr>
        <p:txBody>
          <a:bodyPr anchor="ctr">
            <a:normAutofit/>
          </a:bodyPr>
          <a:lstStyle/>
          <a:p>
            <a:pPr algn="ctr"/>
            <a:r>
              <a:rPr lang="en-US" sz="5200">
                <a:solidFill>
                  <a:srgbClr val="FFFFFF"/>
                </a:solidFill>
              </a:rPr>
              <a:t>Experiments - CLEVR</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EB381C4-68C4-E7C0-C1A2-CCEF7D49EA19}"/>
              </a:ext>
            </a:extLst>
          </p:cNvPr>
          <p:cNvSpPr>
            <a:spLocks noGrp="1"/>
          </p:cNvSpPr>
          <p:nvPr>
            <p:ph idx="1"/>
          </p:nvPr>
        </p:nvSpPr>
        <p:spPr>
          <a:xfrm>
            <a:off x="6297233" y="518400"/>
            <a:ext cx="4771607" cy="5837949"/>
          </a:xfrm>
        </p:spPr>
        <p:txBody>
          <a:bodyPr anchor="ctr">
            <a:normAutofit/>
          </a:bodyPr>
          <a:lstStyle/>
          <a:p>
            <a:r>
              <a:rPr lang="en-US" sz="1900" b="1">
                <a:solidFill>
                  <a:schemeClr val="tx1">
                    <a:alpha val="80000"/>
                  </a:schemeClr>
                </a:solidFill>
              </a:rPr>
              <a:t>Dual-Stream Visual Reasoning</a:t>
            </a:r>
            <a:endParaRPr lang="en-US" sz="1900">
              <a:solidFill>
                <a:schemeClr val="tx1">
                  <a:alpha val="80000"/>
                </a:schemeClr>
              </a:solidFill>
            </a:endParaRPr>
          </a:p>
          <a:p>
            <a:r>
              <a:rPr lang="en-US" sz="1900">
                <a:solidFill>
                  <a:schemeClr val="tx1">
                    <a:alpha val="80000"/>
                  </a:schemeClr>
                </a:solidFill>
              </a:rPr>
              <a:t>The </a:t>
            </a:r>
            <a:r>
              <a:rPr lang="en-US" sz="1900" b="1">
                <a:solidFill>
                  <a:schemeClr val="tx1">
                    <a:alpha val="80000"/>
                  </a:schemeClr>
                </a:solidFill>
              </a:rPr>
              <a:t>human visual system</a:t>
            </a:r>
            <a:r>
              <a:rPr lang="en-US" sz="1900">
                <a:solidFill>
                  <a:schemeClr val="tx1">
                    <a:alpha val="80000"/>
                  </a:schemeClr>
                </a:solidFill>
              </a:rPr>
              <a:t> processes information through two complementary pathways:</a:t>
            </a:r>
          </a:p>
          <a:p>
            <a:pPr lvl="1"/>
            <a:r>
              <a:rPr lang="en-US" sz="1900" b="1">
                <a:solidFill>
                  <a:schemeClr val="tx1">
                    <a:alpha val="80000"/>
                  </a:schemeClr>
                </a:solidFill>
              </a:rPr>
              <a:t>Ventral stream</a:t>
            </a:r>
            <a:r>
              <a:rPr lang="en-US" sz="1900">
                <a:solidFill>
                  <a:schemeClr val="tx1">
                    <a:alpha val="80000"/>
                  </a:schemeClr>
                </a:solidFill>
              </a:rPr>
              <a:t> — object recognition (“what”).</a:t>
            </a:r>
          </a:p>
          <a:p>
            <a:pPr lvl="1"/>
            <a:r>
              <a:rPr lang="en-US" sz="1900" b="1">
                <a:solidFill>
                  <a:schemeClr val="tx1">
                    <a:alpha val="80000"/>
                  </a:schemeClr>
                </a:solidFill>
              </a:rPr>
              <a:t>Dorsal stream</a:t>
            </a:r>
            <a:r>
              <a:rPr lang="en-US" sz="1900">
                <a:solidFill>
                  <a:schemeClr val="tx1">
                    <a:alpha val="80000"/>
                  </a:schemeClr>
                </a:solidFill>
              </a:rPr>
              <a:t> — spatial estimation and motion (“where”).</a:t>
            </a:r>
          </a:p>
          <a:p>
            <a:r>
              <a:rPr lang="en-US" sz="1900" b="1">
                <a:solidFill>
                  <a:schemeClr val="tx1">
                    <a:alpha val="80000"/>
                  </a:schemeClr>
                </a:solidFill>
              </a:rPr>
              <a:t>Hypothesis</a:t>
            </a:r>
            <a:br>
              <a:rPr lang="en-US" sz="1900">
                <a:solidFill>
                  <a:schemeClr val="tx1">
                    <a:alpha val="80000"/>
                  </a:schemeClr>
                </a:solidFill>
              </a:rPr>
            </a:br>
            <a:r>
              <a:rPr lang="en-US" sz="1900">
                <a:solidFill>
                  <a:schemeClr val="tx1">
                    <a:alpha val="80000"/>
                  </a:schemeClr>
                </a:solidFill>
              </a:rPr>
              <a:t>A </a:t>
            </a:r>
            <a:r>
              <a:rPr lang="en-US" sz="1900" b="1">
                <a:solidFill>
                  <a:schemeClr val="tx1">
                    <a:alpha val="80000"/>
                  </a:schemeClr>
                </a:solidFill>
              </a:rPr>
              <a:t>dual-stream agent</a:t>
            </a:r>
            <a:r>
              <a:rPr lang="en-US" sz="1900">
                <a:solidFill>
                  <a:schemeClr val="tx1">
                    <a:alpha val="80000"/>
                  </a:schemeClr>
                </a:solidFill>
              </a:rPr>
              <a:t> that separates object recognition (ventral) from spatial estimation (dorsal) will produce </a:t>
            </a:r>
            <a:r>
              <a:rPr lang="en-US" sz="1900" b="1">
                <a:solidFill>
                  <a:schemeClr val="tx1">
                    <a:alpha val="80000"/>
                  </a:schemeClr>
                </a:solidFill>
              </a:rPr>
              <a:t>object distance judgments</a:t>
            </a:r>
            <a:r>
              <a:rPr lang="en-US" sz="1900">
                <a:solidFill>
                  <a:schemeClr val="tx1">
                    <a:alpha val="80000"/>
                  </a:schemeClr>
                </a:solidFill>
              </a:rPr>
              <a:t> closer to human annotations (i.e., </a:t>
            </a:r>
            <a:r>
              <a:rPr lang="en-US" sz="1900" b="1">
                <a:solidFill>
                  <a:schemeClr val="tx1">
                    <a:alpha val="80000"/>
                  </a:schemeClr>
                </a:solidFill>
              </a:rPr>
              <a:t>lower Mean Absolute Error</a:t>
            </a:r>
            <a:r>
              <a:rPr lang="en-US" sz="1900">
                <a:solidFill>
                  <a:schemeClr val="tx1">
                    <a:alpha val="80000"/>
                  </a:schemeClr>
                </a:solidFill>
              </a:rPr>
              <a:t>) than a single multimodal LLM that reasons over the whole image jointly.</a:t>
            </a:r>
          </a:p>
          <a:p>
            <a:r>
              <a:rPr lang="en-US" sz="1900" b="1">
                <a:solidFill>
                  <a:schemeClr val="tx1">
                    <a:alpha val="80000"/>
                  </a:schemeClr>
                </a:solidFill>
              </a:rPr>
              <a:t>Goal:</a:t>
            </a:r>
            <a:br>
              <a:rPr lang="en-US" sz="1900">
                <a:solidFill>
                  <a:schemeClr val="tx1">
                    <a:alpha val="80000"/>
                  </a:schemeClr>
                </a:solidFill>
              </a:rPr>
            </a:br>
            <a:r>
              <a:rPr lang="en-US" sz="1900">
                <a:solidFill>
                  <a:schemeClr val="tx1">
                    <a:alpha val="80000"/>
                  </a:schemeClr>
                </a:solidFill>
              </a:rPr>
              <a:t>Test whether this modular perception architecture leads to </a:t>
            </a:r>
            <a:r>
              <a:rPr lang="en-US" sz="1900" b="1">
                <a:solidFill>
                  <a:schemeClr val="tx1">
                    <a:alpha val="80000"/>
                  </a:schemeClr>
                </a:solidFill>
              </a:rPr>
              <a:t>more human-like spatial reasoning</a:t>
            </a:r>
            <a:endParaRPr lang="en-US" sz="1900">
              <a:solidFill>
                <a:schemeClr val="tx1">
                  <a:alpha val="80000"/>
                </a:schemeClr>
              </a:solidFill>
            </a:endParaRPr>
          </a:p>
          <a:p>
            <a:endParaRPr lang="en-US" sz="19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716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67C4F-B64C-638D-20F8-288CC485E04B}"/>
              </a:ext>
            </a:extLst>
          </p:cNvPr>
          <p:cNvSpPr>
            <a:spLocks noGrp="1"/>
          </p:cNvSpPr>
          <p:nvPr>
            <p:ph type="title"/>
          </p:nvPr>
        </p:nvSpPr>
        <p:spPr>
          <a:xfrm>
            <a:off x="1245072" y="1289765"/>
            <a:ext cx="3651101" cy="4270963"/>
          </a:xfrm>
        </p:spPr>
        <p:txBody>
          <a:bodyPr anchor="ctr">
            <a:normAutofit/>
          </a:bodyPr>
          <a:lstStyle/>
          <a:p>
            <a:pPr algn="ctr"/>
            <a:r>
              <a:rPr lang="en-US" sz="5200">
                <a:solidFill>
                  <a:srgbClr val="FFFFFF"/>
                </a:solidFill>
              </a:rPr>
              <a:t>Experiments – CLEVR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8EC1EBB-6973-6A7C-77F2-52B5229DD06D}"/>
              </a:ext>
            </a:extLst>
          </p:cNvPr>
          <p:cNvSpPr>
            <a:spLocks noGrp="1"/>
          </p:cNvSpPr>
          <p:nvPr>
            <p:ph idx="1"/>
          </p:nvPr>
        </p:nvSpPr>
        <p:spPr>
          <a:xfrm>
            <a:off x="6297233" y="518400"/>
            <a:ext cx="4771607" cy="5837949"/>
          </a:xfrm>
        </p:spPr>
        <p:txBody>
          <a:bodyPr anchor="ctr">
            <a:normAutofit/>
          </a:bodyPr>
          <a:lstStyle/>
          <a:p>
            <a:r>
              <a:rPr lang="en-US" sz="1400" b="1">
                <a:solidFill>
                  <a:schemeClr val="tx1">
                    <a:alpha val="80000"/>
                  </a:schemeClr>
                </a:solidFill>
              </a:rPr>
              <a:t>Dataset Summary:</a:t>
            </a:r>
          </a:p>
          <a:p>
            <a:pPr lvl="1"/>
            <a:r>
              <a:rPr lang="en-US" sz="1400">
                <a:solidFill>
                  <a:schemeClr val="tx1">
                    <a:alpha val="80000"/>
                  </a:schemeClr>
                </a:solidFill>
              </a:rPr>
              <a:t>~100,000 Synthetic 3D scenes with </a:t>
            </a:r>
            <a:r>
              <a:rPr lang="en-US" sz="1400" b="1">
                <a:solidFill>
                  <a:schemeClr val="tx1">
                    <a:alpha val="80000"/>
                  </a:schemeClr>
                </a:solidFill>
              </a:rPr>
              <a:t>simple objects</a:t>
            </a:r>
            <a:r>
              <a:rPr lang="en-US" sz="1400">
                <a:solidFill>
                  <a:schemeClr val="tx1">
                    <a:alpha val="80000"/>
                  </a:schemeClr>
                </a:solidFill>
              </a:rPr>
              <a:t> (spheres, cubes, cylinders).</a:t>
            </a:r>
          </a:p>
          <a:p>
            <a:pPr lvl="1"/>
            <a:r>
              <a:rPr lang="en-US" sz="1400">
                <a:solidFill>
                  <a:schemeClr val="tx1">
                    <a:alpha val="80000"/>
                  </a:schemeClr>
                </a:solidFill>
              </a:rPr>
              <a:t>Each object annotated with </a:t>
            </a:r>
            <a:r>
              <a:rPr lang="en-US" sz="1400" b="1">
                <a:solidFill>
                  <a:schemeClr val="tx1">
                    <a:alpha val="80000"/>
                  </a:schemeClr>
                </a:solidFill>
              </a:rPr>
              <a:t>shape, color, size, material, and position</a:t>
            </a:r>
            <a:r>
              <a:rPr lang="en-US" sz="1400">
                <a:solidFill>
                  <a:schemeClr val="tx1">
                    <a:alpha val="80000"/>
                  </a:schemeClr>
                </a:solidFill>
              </a:rPr>
              <a:t>.</a:t>
            </a:r>
          </a:p>
          <a:p>
            <a:pPr lvl="1"/>
            <a:r>
              <a:rPr lang="en-US" sz="1400">
                <a:solidFill>
                  <a:schemeClr val="tx1">
                    <a:alpha val="80000"/>
                  </a:schemeClr>
                </a:solidFill>
              </a:rPr>
              <a:t>Enables </a:t>
            </a:r>
            <a:r>
              <a:rPr lang="en-US" sz="1400" b="1">
                <a:solidFill>
                  <a:schemeClr val="tx1">
                    <a:alpha val="80000"/>
                  </a:schemeClr>
                </a:solidFill>
              </a:rPr>
              <a:t>precise measurement</a:t>
            </a:r>
            <a:r>
              <a:rPr lang="en-US" sz="1400">
                <a:solidFill>
                  <a:schemeClr val="tx1">
                    <a:alpha val="80000"/>
                  </a:schemeClr>
                </a:solidFill>
              </a:rPr>
              <a:t> of object distances and spatial relationships.</a:t>
            </a:r>
          </a:p>
          <a:p>
            <a:r>
              <a:rPr lang="en-US" sz="1400" b="1">
                <a:solidFill>
                  <a:schemeClr val="tx1">
                    <a:alpha val="80000"/>
                  </a:schemeClr>
                </a:solidFill>
              </a:rPr>
              <a:t>Why CLEVR for Dorsal–Ventral Evaluation:</a:t>
            </a:r>
          </a:p>
          <a:p>
            <a:pPr lvl="1"/>
            <a:r>
              <a:rPr lang="en-US" sz="1400">
                <a:solidFill>
                  <a:schemeClr val="tx1">
                    <a:alpha val="80000"/>
                  </a:schemeClr>
                </a:solidFill>
              </a:rPr>
              <a:t>Objects are </a:t>
            </a:r>
            <a:r>
              <a:rPr lang="en-US" sz="1400" b="1">
                <a:solidFill>
                  <a:schemeClr val="tx1">
                    <a:alpha val="80000"/>
                  </a:schemeClr>
                </a:solidFill>
              </a:rPr>
              <a:t>visually distinct but spatially complex</a:t>
            </a:r>
            <a:r>
              <a:rPr lang="en-US" sz="1400">
                <a:solidFill>
                  <a:schemeClr val="tx1">
                    <a:alpha val="80000"/>
                  </a:schemeClr>
                </a:solidFill>
              </a:rPr>
              <a:t>, mirroring the need for both:</a:t>
            </a:r>
          </a:p>
          <a:p>
            <a:pPr lvl="2"/>
            <a:r>
              <a:rPr lang="en-US" sz="1400" b="1">
                <a:solidFill>
                  <a:schemeClr val="tx1">
                    <a:alpha val="80000"/>
                  </a:schemeClr>
                </a:solidFill>
              </a:rPr>
              <a:t>Ventral</a:t>
            </a:r>
            <a:r>
              <a:rPr lang="en-US" sz="1400">
                <a:solidFill>
                  <a:schemeClr val="tx1">
                    <a:alpha val="80000"/>
                  </a:schemeClr>
                </a:solidFill>
              </a:rPr>
              <a:t>: to recognize and identify objects.</a:t>
            </a:r>
          </a:p>
          <a:p>
            <a:pPr lvl="2"/>
            <a:r>
              <a:rPr lang="en-US" sz="1400" b="1">
                <a:solidFill>
                  <a:schemeClr val="tx1">
                    <a:alpha val="80000"/>
                  </a:schemeClr>
                </a:solidFill>
              </a:rPr>
              <a:t>Dorsal</a:t>
            </a:r>
            <a:r>
              <a:rPr lang="en-US" sz="1400">
                <a:solidFill>
                  <a:schemeClr val="tx1">
                    <a:alpha val="80000"/>
                  </a:schemeClr>
                </a:solidFill>
              </a:rPr>
              <a:t>: to estimate positions and relative distances.</a:t>
            </a:r>
          </a:p>
          <a:p>
            <a:pPr lvl="1"/>
            <a:r>
              <a:rPr lang="en-US" sz="1400">
                <a:solidFill>
                  <a:schemeClr val="tx1">
                    <a:alpha val="80000"/>
                  </a:schemeClr>
                </a:solidFill>
              </a:rPr>
              <a:t>Controlled nature of CLEVR allows testing </a:t>
            </a:r>
            <a:r>
              <a:rPr lang="en-US" sz="1400" b="1">
                <a:solidFill>
                  <a:schemeClr val="tx1">
                    <a:alpha val="80000"/>
                  </a:schemeClr>
                </a:solidFill>
              </a:rPr>
              <a:t>modularity of perception</a:t>
            </a:r>
            <a:r>
              <a:rPr lang="en-US" sz="1400">
                <a:solidFill>
                  <a:schemeClr val="tx1">
                    <a:alpha val="80000"/>
                  </a:schemeClr>
                </a:solidFill>
              </a:rPr>
              <a:t> — whether decoupling recognition and spatial estimation yields better spatial understanding.</a:t>
            </a:r>
          </a:p>
          <a:p>
            <a:r>
              <a:rPr lang="en-US" sz="1400" b="1">
                <a:solidFill>
                  <a:schemeClr val="tx1">
                    <a:alpha val="80000"/>
                  </a:schemeClr>
                </a:solidFill>
              </a:rPr>
              <a:t>Setup:</a:t>
            </a:r>
          </a:p>
          <a:p>
            <a:pPr lvl="1"/>
            <a:r>
              <a:rPr lang="en-US" sz="1400">
                <a:solidFill>
                  <a:schemeClr val="tx1">
                    <a:alpha val="80000"/>
                  </a:schemeClr>
                </a:solidFill>
              </a:rPr>
              <a:t>Sampled </a:t>
            </a:r>
            <a:r>
              <a:rPr lang="en-US" sz="1400" b="1">
                <a:solidFill>
                  <a:schemeClr val="tx1">
                    <a:alpha val="80000"/>
                  </a:schemeClr>
                </a:solidFill>
              </a:rPr>
              <a:t>100 CLEVR scenes</a:t>
            </a:r>
            <a:r>
              <a:rPr lang="en-US" sz="1400">
                <a:solidFill>
                  <a:schemeClr val="tx1">
                    <a:alpha val="80000"/>
                  </a:schemeClr>
                </a:solidFill>
              </a:rPr>
              <a:t>.</a:t>
            </a:r>
          </a:p>
          <a:p>
            <a:pPr lvl="1"/>
            <a:r>
              <a:rPr lang="en-US" sz="1400">
                <a:solidFill>
                  <a:schemeClr val="tx1">
                    <a:alpha val="80000"/>
                  </a:schemeClr>
                </a:solidFill>
              </a:rPr>
              <a:t>Collected object distance judgments from:</a:t>
            </a:r>
          </a:p>
          <a:p>
            <a:pPr lvl="2"/>
            <a:r>
              <a:rPr lang="en-US" sz="1400" b="1">
                <a:solidFill>
                  <a:schemeClr val="tx1">
                    <a:alpha val="80000"/>
                  </a:schemeClr>
                </a:solidFill>
              </a:rPr>
              <a:t>Single Multimodal LLM (LLaMA 3.2 90B)</a:t>
            </a:r>
            <a:endParaRPr lang="en-US" sz="1400">
              <a:solidFill>
                <a:schemeClr val="tx1">
                  <a:alpha val="80000"/>
                </a:schemeClr>
              </a:solidFill>
            </a:endParaRPr>
          </a:p>
          <a:p>
            <a:pPr lvl="2"/>
            <a:r>
              <a:rPr lang="en-US" sz="1400" b="1">
                <a:solidFill>
                  <a:schemeClr val="tx1">
                    <a:alpha val="80000"/>
                  </a:schemeClr>
                </a:solidFill>
              </a:rPr>
              <a:t>Dual-Stream (Dorsal–Ventral) Agent</a:t>
            </a:r>
            <a:endParaRPr lang="en-US" sz="1400">
              <a:solidFill>
                <a:schemeClr val="tx1">
                  <a:alpha val="80000"/>
                </a:schemeClr>
              </a:solidFill>
            </a:endParaRPr>
          </a:p>
          <a:p>
            <a:pPr lvl="2"/>
            <a:r>
              <a:rPr lang="en-US" sz="1400" b="1">
                <a:solidFill>
                  <a:schemeClr val="tx1">
                    <a:alpha val="80000"/>
                  </a:schemeClr>
                </a:solidFill>
              </a:rPr>
              <a:t>Human annotations</a:t>
            </a:r>
            <a:endParaRPr lang="en-US" sz="1400">
              <a:solidFill>
                <a:schemeClr val="tx1">
                  <a:alpha val="80000"/>
                </a:schemeClr>
              </a:solidFill>
            </a:endParaRPr>
          </a:p>
          <a:p>
            <a:endParaRPr lang="en-US" sz="14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094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79957-E4CA-0033-BD75-5B617E6183BD}"/>
              </a:ext>
            </a:extLst>
          </p:cNvPr>
          <p:cNvSpPr>
            <a:spLocks noGrp="1"/>
          </p:cNvSpPr>
          <p:nvPr>
            <p:ph type="title"/>
          </p:nvPr>
        </p:nvSpPr>
        <p:spPr>
          <a:xfrm>
            <a:off x="640080" y="667512"/>
            <a:ext cx="10908792" cy="1069848"/>
          </a:xfrm>
        </p:spPr>
        <p:txBody>
          <a:bodyPr vert="horz" lIns="91440" tIns="45720" rIns="91440" bIns="45720" rtlCol="0" anchor="ctr">
            <a:normAutofit/>
          </a:bodyPr>
          <a:lstStyle/>
          <a:p>
            <a:pPr algn="ctr"/>
            <a:r>
              <a:rPr lang="en-US" sz="5400"/>
              <a:t>Experiments – CLEVR	</a:t>
            </a:r>
          </a:p>
        </p:txBody>
      </p:sp>
      <p:sp>
        <p:nvSpPr>
          <p:cNvPr id="33"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1776977"/>
            <a:ext cx="4572000" cy="18288"/>
          </a:xfrm>
          <a:custGeom>
            <a:avLst/>
            <a:gdLst>
              <a:gd name="connsiteX0" fmla="*/ 0 w 4572000"/>
              <a:gd name="connsiteY0" fmla="*/ 0 h 18288"/>
              <a:gd name="connsiteX1" fmla="*/ 744583 w 4572000"/>
              <a:gd name="connsiteY1" fmla="*/ 0 h 18288"/>
              <a:gd name="connsiteX2" fmla="*/ 1352006 w 4572000"/>
              <a:gd name="connsiteY2" fmla="*/ 0 h 18288"/>
              <a:gd name="connsiteX3" fmla="*/ 2050869 w 4572000"/>
              <a:gd name="connsiteY3" fmla="*/ 0 h 18288"/>
              <a:gd name="connsiteX4" fmla="*/ 2612571 w 4572000"/>
              <a:gd name="connsiteY4" fmla="*/ 0 h 18288"/>
              <a:gd name="connsiteX5" fmla="*/ 3357154 w 4572000"/>
              <a:gd name="connsiteY5" fmla="*/ 0 h 18288"/>
              <a:gd name="connsiteX6" fmla="*/ 401029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265714 w 4572000"/>
              <a:gd name="connsiteY10" fmla="*/ 18288 h 18288"/>
              <a:gd name="connsiteX11" fmla="*/ 2521131 w 4572000"/>
              <a:gd name="connsiteY11" fmla="*/ 18288 h 18288"/>
              <a:gd name="connsiteX12" fmla="*/ 1867989 w 4572000"/>
              <a:gd name="connsiteY12" fmla="*/ 18288 h 18288"/>
              <a:gd name="connsiteX13" fmla="*/ 1352006 w 4572000"/>
              <a:gd name="connsiteY13" fmla="*/ 18288 h 18288"/>
              <a:gd name="connsiteX14" fmla="*/ 83602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stroke="0"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colorful objects&#10;&#10;AI-generated content may be incorrect.">
            <a:extLst>
              <a:ext uri="{FF2B5EF4-FFF2-40B4-BE49-F238E27FC236}">
                <a16:creationId xmlns:a16="http://schemas.microsoft.com/office/drawing/2014/main" id="{F4D0C17A-D9A9-762E-2794-A34AC8E61ED0}"/>
              </a:ext>
            </a:extLst>
          </p:cNvPr>
          <p:cNvPicPr>
            <a:picLocks noChangeAspect="1"/>
          </p:cNvPicPr>
          <p:nvPr/>
        </p:nvPicPr>
        <p:blipFill>
          <a:blip r:embed="rId3">
            <a:extLst>
              <a:ext uri="{28A0092B-C50C-407E-A947-70E740481C1C}">
                <a14:useLocalDpi xmlns:a14="http://schemas.microsoft.com/office/drawing/2010/main" val="0"/>
              </a:ext>
            </a:extLst>
          </a:blip>
          <a:srcRect l="7148" r="13567" b="1"/>
          <a:stretch>
            <a:fillRect/>
          </a:stretch>
        </p:blipFill>
        <p:spPr>
          <a:xfrm>
            <a:off x="198133" y="3223039"/>
            <a:ext cx="2832069" cy="2384293"/>
          </a:xfrm>
          <a:prstGeom prst="rect">
            <a:avLst/>
          </a:prstGeom>
        </p:spPr>
      </p:pic>
      <p:pic>
        <p:nvPicPr>
          <p:cNvPr id="7" name="Content Placeholder 6" descr="A group of different colored cylindrical objects&#10;&#10;AI-generated content may be incorrect.">
            <a:extLst>
              <a:ext uri="{FF2B5EF4-FFF2-40B4-BE49-F238E27FC236}">
                <a16:creationId xmlns:a16="http://schemas.microsoft.com/office/drawing/2014/main" id="{03712D67-673B-4FC3-B9D6-357B4ABC3284}"/>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6240" r="4671" b="-3"/>
          <a:stretch>
            <a:fillRect/>
          </a:stretch>
        </p:blipFill>
        <p:spPr>
          <a:xfrm>
            <a:off x="3178938" y="3220037"/>
            <a:ext cx="2832069" cy="2390297"/>
          </a:xfrm>
          <a:prstGeom prst="rect">
            <a:avLst/>
          </a:prstGeom>
        </p:spPr>
      </p:pic>
      <p:pic>
        <p:nvPicPr>
          <p:cNvPr id="11" name="Picture 10" descr="A group of cubes and balls&#10;&#10;AI-generated content may be incorrect.">
            <a:extLst>
              <a:ext uri="{FF2B5EF4-FFF2-40B4-BE49-F238E27FC236}">
                <a16:creationId xmlns:a16="http://schemas.microsoft.com/office/drawing/2014/main" id="{A1699E06-EEAE-B7BB-EC38-6F5D1D00BD77}"/>
              </a:ext>
            </a:extLst>
          </p:cNvPr>
          <p:cNvPicPr>
            <a:picLocks noChangeAspect="1"/>
          </p:cNvPicPr>
          <p:nvPr/>
        </p:nvPicPr>
        <p:blipFill>
          <a:blip r:embed="rId5">
            <a:extLst>
              <a:ext uri="{28A0092B-C50C-407E-A947-70E740481C1C}">
                <a14:useLocalDpi xmlns:a14="http://schemas.microsoft.com/office/drawing/2010/main" val="0"/>
              </a:ext>
            </a:extLst>
          </a:blip>
          <a:srcRect l="6172" r="14739" b="-3"/>
          <a:stretch>
            <a:fillRect/>
          </a:stretch>
        </p:blipFill>
        <p:spPr>
          <a:xfrm>
            <a:off x="6180993" y="3220037"/>
            <a:ext cx="2832069" cy="2390297"/>
          </a:xfrm>
          <a:prstGeom prst="rect">
            <a:avLst/>
          </a:prstGeom>
        </p:spPr>
      </p:pic>
      <p:pic>
        <p:nvPicPr>
          <p:cNvPr id="13" name="Picture 12" descr="A group of colorful cubes and a ball&#10;&#10;AI-generated content may be incorrect.">
            <a:extLst>
              <a:ext uri="{FF2B5EF4-FFF2-40B4-BE49-F238E27FC236}">
                <a16:creationId xmlns:a16="http://schemas.microsoft.com/office/drawing/2014/main" id="{3FCA96CD-8C29-A210-82CB-A25A096B8EC5}"/>
              </a:ext>
            </a:extLst>
          </p:cNvPr>
          <p:cNvPicPr>
            <a:picLocks noChangeAspect="1"/>
          </p:cNvPicPr>
          <p:nvPr/>
        </p:nvPicPr>
        <p:blipFill>
          <a:blip r:embed="rId6">
            <a:extLst>
              <a:ext uri="{28A0092B-C50C-407E-A947-70E740481C1C}">
                <a14:useLocalDpi xmlns:a14="http://schemas.microsoft.com/office/drawing/2010/main" val="0"/>
              </a:ext>
            </a:extLst>
          </a:blip>
          <a:srcRect l="1527" r="19188" b="1"/>
          <a:stretch>
            <a:fillRect/>
          </a:stretch>
        </p:blipFill>
        <p:spPr>
          <a:xfrm>
            <a:off x="9161797" y="3223039"/>
            <a:ext cx="2832069" cy="2384293"/>
          </a:xfrm>
          <a:prstGeom prst="rect">
            <a:avLst/>
          </a:prstGeom>
        </p:spPr>
      </p:pic>
    </p:spTree>
    <p:extLst>
      <p:ext uri="{BB962C8B-B14F-4D97-AF65-F5344CB8AC3E}">
        <p14:creationId xmlns:p14="http://schemas.microsoft.com/office/powerpoint/2010/main" val="1576263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B55A-1624-3979-99E5-624DC83EB3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3876BE-4073-5E19-D0D3-BF359A7730FF}"/>
              </a:ext>
            </a:extLst>
          </p:cNvPr>
          <p:cNvSpPr>
            <a:spLocks noGrp="1"/>
          </p:cNvSpPr>
          <p:nvPr>
            <p:ph idx="1"/>
          </p:nvPr>
        </p:nvSpPr>
        <p:spPr/>
        <p:txBody>
          <a:bodyPr>
            <a:normAutofit/>
          </a:bodyPr>
          <a:lstStyle/>
          <a:p>
            <a:endParaRPr lang="en-US" dirty="0"/>
          </a:p>
        </p:txBody>
      </p:sp>
      <p:graphicFrame>
        <p:nvGraphicFramePr>
          <p:cNvPr id="11" name="Chart 10">
            <a:extLst>
              <a:ext uri="{FF2B5EF4-FFF2-40B4-BE49-F238E27FC236}">
                <a16:creationId xmlns:a16="http://schemas.microsoft.com/office/drawing/2014/main" id="{21EE9167-C327-43B6-0ADD-B3C846EAD011}"/>
              </a:ext>
            </a:extLst>
          </p:cNvPr>
          <p:cNvGraphicFramePr/>
          <p:nvPr>
            <p:extLst>
              <p:ext uri="{D42A27DB-BD31-4B8C-83A1-F6EECF244321}">
                <p14:modId xmlns:p14="http://schemas.microsoft.com/office/powerpoint/2010/main" val="2400937522"/>
              </p:ext>
            </p:extLst>
          </p:nvPr>
        </p:nvGraphicFramePr>
        <p:xfrm>
          <a:off x="7069667" y="346208"/>
          <a:ext cx="4995333" cy="3231866"/>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descr="A group of colorful spheres&#10;&#10;AI-generated content may be incorrect.">
            <a:extLst>
              <a:ext uri="{FF2B5EF4-FFF2-40B4-BE49-F238E27FC236}">
                <a16:creationId xmlns:a16="http://schemas.microsoft.com/office/drawing/2014/main" id="{604D647D-41C5-0E35-0995-CADF818E1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1"/>
            <a:ext cx="5367107" cy="3578072"/>
          </a:xfrm>
          <a:prstGeom prst="rect">
            <a:avLst/>
          </a:prstGeom>
        </p:spPr>
      </p:pic>
      <p:graphicFrame>
        <p:nvGraphicFramePr>
          <p:cNvPr id="14" name="Table 13">
            <a:extLst>
              <a:ext uri="{FF2B5EF4-FFF2-40B4-BE49-F238E27FC236}">
                <a16:creationId xmlns:a16="http://schemas.microsoft.com/office/drawing/2014/main" id="{9F934639-8933-973E-E799-BCF7BFD7F827}"/>
              </a:ext>
            </a:extLst>
          </p:cNvPr>
          <p:cNvGraphicFramePr>
            <a:graphicFrameLocks noGrp="1"/>
          </p:cNvGraphicFramePr>
          <p:nvPr>
            <p:extLst>
              <p:ext uri="{D42A27DB-BD31-4B8C-83A1-F6EECF244321}">
                <p14:modId xmlns:p14="http://schemas.microsoft.com/office/powerpoint/2010/main" val="1764074281"/>
              </p:ext>
            </p:extLst>
          </p:nvPr>
        </p:nvGraphicFramePr>
        <p:xfrm>
          <a:off x="0" y="4745849"/>
          <a:ext cx="12192000" cy="237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68218551"/>
                    </a:ext>
                  </a:extLst>
                </a:gridCol>
                <a:gridCol w="4064000">
                  <a:extLst>
                    <a:ext uri="{9D8B030D-6E8A-4147-A177-3AD203B41FA5}">
                      <a16:colId xmlns:a16="http://schemas.microsoft.com/office/drawing/2014/main" val="3930800601"/>
                    </a:ext>
                  </a:extLst>
                </a:gridCol>
                <a:gridCol w="4064000">
                  <a:extLst>
                    <a:ext uri="{9D8B030D-6E8A-4147-A177-3AD203B41FA5}">
                      <a16:colId xmlns:a16="http://schemas.microsoft.com/office/drawing/2014/main" val="2133407120"/>
                    </a:ext>
                  </a:extLst>
                </a:gridCol>
              </a:tblGrid>
              <a:tr h="201789">
                <a:tc>
                  <a:txBody>
                    <a:bodyPr/>
                    <a:lstStyle/>
                    <a:p>
                      <a:r>
                        <a:rPr lang="en-US" sz="1600" dirty="0"/>
                        <a:t>Question</a:t>
                      </a:r>
                    </a:p>
                  </a:txBody>
                  <a:tcPr/>
                </a:tc>
                <a:tc>
                  <a:txBody>
                    <a:bodyPr/>
                    <a:lstStyle/>
                    <a:p>
                      <a:r>
                        <a:rPr lang="en-US" sz="1600" dirty="0" err="1"/>
                        <a:t>LLaMA</a:t>
                      </a:r>
                      <a:r>
                        <a:rPr lang="en-US" sz="1600" dirty="0"/>
                        <a:t> 3.2 90B</a:t>
                      </a:r>
                    </a:p>
                  </a:txBody>
                  <a:tcPr/>
                </a:tc>
                <a:tc>
                  <a:txBody>
                    <a:bodyPr/>
                    <a:lstStyle/>
                    <a:p>
                      <a:r>
                        <a:rPr lang="en-US" sz="1600" dirty="0"/>
                        <a:t>Dual Stream Agent</a:t>
                      </a:r>
                    </a:p>
                  </a:txBody>
                  <a:tcPr/>
                </a:tc>
                <a:extLst>
                  <a:ext uri="{0D108BD9-81ED-4DB2-BD59-A6C34878D82A}">
                    <a16:rowId xmlns:a16="http://schemas.microsoft.com/office/drawing/2014/main" val="3426671827"/>
                  </a:ext>
                </a:extLst>
              </a:tr>
              <a:tr h="1229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Are there any other things that have the same material as the large brown object?</a:t>
                      </a:r>
                    </a:p>
                    <a:p>
                      <a:endParaRPr lang="en-US" sz="1600" dirty="0"/>
                    </a:p>
                  </a:txBody>
                  <a:tcPr/>
                </a:tc>
                <a:tc>
                  <a:txBody>
                    <a:bodyPr/>
                    <a:lstStyle/>
                    <a:p>
                      <a:r>
                        <a:rPr lang="en-US" sz="1600" dirty="0"/>
                        <a:t>Yes, based on the image, the following objects have the same material:</a:t>
                      </a:r>
                    </a:p>
                    <a:p>
                      <a:pPr lvl="1"/>
                      <a:r>
                        <a:rPr lang="en-US" sz="1600" dirty="0"/>
                        <a:t>The small green sphere</a:t>
                      </a:r>
                    </a:p>
                    <a:p>
                      <a:pPr lvl="1"/>
                      <a:r>
                        <a:rPr lang="en-US" sz="1600" dirty="0"/>
                        <a:t>The large yellow cylinder</a:t>
                      </a:r>
                    </a:p>
                    <a:p>
                      <a:pPr marL="0" indent="0">
                        <a:buNone/>
                      </a:pPr>
                      <a:r>
                        <a:rPr lang="en-US" sz="1600" dirty="0"/>
                        <a:t>They all have a shiny, reflective, metallic appearance.</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there are no other objects in the image that have the same material as the large brown object. The large brown object has a matte, non-reflective surface, while the other objects have different materials—several are shiny and metallic, and one is matte but a different color.</a:t>
                      </a:r>
                    </a:p>
                    <a:p>
                      <a:endParaRPr lang="en-US" sz="1600" dirty="0"/>
                    </a:p>
                  </a:txBody>
                  <a:tcPr/>
                </a:tc>
                <a:extLst>
                  <a:ext uri="{0D108BD9-81ED-4DB2-BD59-A6C34878D82A}">
                    <a16:rowId xmlns:a16="http://schemas.microsoft.com/office/drawing/2014/main" val="410849029"/>
                  </a:ext>
                </a:extLst>
              </a:tr>
            </a:tbl>
          </a:graphicData>
        </a:graphic>
      </p:graphicFrame>
      <p:sp>
        <p:nvSpPr>
          <p:cNvPr id="15" name="TextBox 14">
            <a:extLst>
              <a:ext uri="{FF2B5EF4-FFF2-40B4-BE49-F238E27FC236}">
                <a16:creationId xmlns:a16="http://schemas.microsoft.com/office/drawing/2014/main" id="{50D5C757-D3E7-A172-3EDC-BE2322044539}"/>
              </a:ext>
            </a:extLst>
          </p:cNvPr>
          <p:cNvSpPr txBox="1"/>
          <p:nvPr/>
        </p:nvSpPr>
        <p:spPr>
          <a:xfrm>
            <a:off x="1591734" y="3750733"/>
            <a:ext cx="2175933" cy="369332"/>
          </a:xfrm>
          <a:prstGeom prst="rect">
            <a:avLst/>
          </a:prstGeom>
          <a:noFill/>
        </p:spPr>
        <p:txBody>
          <a:bodyPr wrap="square" rtlCol="0">
            <a:spAutoFit/>
          </a:bodyPr>
          <a:lstStyle/>
          <a:p>
            <a:r>
              <a:rPr lang="en-US" dirty="0"/>
              <a:t>CLEVR Dataset</a:t>
            </a:r>
          </a:p>
        </p:txBody>
      </p:sp>
    </p:spTree>
    <p:extLst>
      <p:ext uri="{BB962C8B-B14F-4D97-AF65-F5344CB8AC3E}">
        <p14:creationId xmlns:p14="http://schemas.microsoft.com/office/powerpoint/2010/main" val="775330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7A625-5369-FB45-9FB7-BE252B8C50EC}"/>
              </a:ext>
            </a:extLst>
          </p:cNvPr>
          <p:cNvSpPr>
            <a:spLocks noGrp="1"/>
          </p:cNvSpPr>
          <p:nvPr>
            <p:ph type="title"/>
          </p:nvPr>
        </p:nvSpPr>
        <p:spPr>
          <a:xfrm>
            <a:off x="686834" y="1153572"/>
            <a:ext cx="3200400" cy="4461163"/>
          </a:xfrm>
        </p:spPr>
        <p:txBody>
          <a:bodyPr>
            <a:normAutofit/>
          </a:bodyPr>
          <a:lstStyle/>
          <a:p>
            <a:r>
              <a:rPr lang="en-US">
                <a:solidFill>
                  <a:srgbClr val="FFFFFF"/>
                </a:solidFill>
              </a:rPr>
              <a:t>Experiments – COD10K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EA07C0-6C0D-FF00-BC33-4C940B2ABD88}"/>
              </a:ext>
            </a:extLst>
          </p:cNvPr>
          <p:cNvSpPr>
            <a:spLocks noGrp="1"/>
          </p:cNvSpPr>
          <p:nvPr>
            <p:ph idx="1"/>
          </p:nvPr>
        </p:nvSpPr>
        <p:spPr>
          <a:xfrm>
            <a:off x="4447308" y="591344"/>
            <a:ext cx="6906491" cy="5585619"/>
          </a:xfrm>
        </p:spPr>
        <p:txBody>
          <a:bodyPr anchor="ctr">
            <a:normAutofit/>
          </a:bodyPr>
          <a:lstStyle/>
          <a:p>
            <a:pPr marL="0" indent="0">
              <a:buNone/>
            </a:pPr>
            <a:r>
              <a:rPr lang="en-US" sz="1600" b="1" dirty="0"/>
              <a:t>Hierarchical Visual Processing Enhances Camouflage Detection</a:t>
            </a:r>
            <a:endParaRPr lang="en-US" sz="1600" dirty="0"/>
          </a:p>
          <a:p>
            <a:pPr marL="0" indent="0">
              <a:buNone/>
            </a:pPr>
            <a:r>
              <a:rPr lang="en-US" sz="1600" dirty="0"/>
              <a:t>The </a:t>
            </a:r>
            <a:r>
              <a:rPr lang="en-US" sz="1600" b="1" dirty="0"/>
              <a:t>human visual cortex</a:t>
            </a:r>
            <a:r>
              <a:rPr lang="en-US" sz="1600" dirty="0"/>
              <a:t> detects camouflaged or low-contrast objects through a </a:t>
            </a:r>
            <a:r>
              <a:rPr lang="en-US" sz="1600" b="1" dirty="0"/>
              <a:t>hierarchical cascade</a:t>
            </a:r>
            <a:r>
              <a:rPr lang="en-US" sz="1600" dirty="0"/>
              <a:t> of visual areas:</a:t>
            </a:r>
          </a:p>
          <a:p>
            <a:pPr lvl="1"/>
            <a:r>
              <a:rPr lang="en-US" sz="1600" b="1" dirty="0"/>
              <a:t>V2</a:t>
            </a:r>
            <a:r>
              <a:rPr lang="en-US" sz="1600" dirty="0"/>
              <a:t> — accentuates </a:t>
            </a:r>
            <a:r>
              <a:rPr lang="en-US" sz="1600" b="1" dirty="0"/>
              <a:t>edges, orientation contrasts, and boundaries</a:t>
            </a:r>
            <a:r>
              <a:rPr lang="en-US" sz="1600" dirty="0"/>
              <a:t>, revealing subtle contours.</a:t>
            </a:r>
          </a:p>
          <a:p>
            <a:pPr lvl="1"/>
            <a:r>
              <a:rPr lang="en-US" sz="1600" b="1" dirty="0"/>
              <a:t>V4</a:t>
            </a:r>
            <a:r>
              <a:rPr lang="en-US" sz="1600" dirty="0"/>
              <a:t> — integrates </a:t>
            </a:r>
            <a:r>
              <a:rPr lang="en-US" sz="1600" b="1" dirty="0"/>
              <a:t>shape and color constancy</a:t>
            </a:r>
            <a:r>
              <a:rPr lang="en-US" sz="1600" dirty="0"/>
              <a:t>, distinguishing objects from textured or noisy backgrounds.</a:t>
            </a:r>
          </a:p>
          <a:p>
            <a:pPr lvl="1"/>
            <a:r>
              <a:rPr lang="en-US" sz="1600" b="1" dirty="0"/>
              <a:t>V5 (MT)</a:t>
            </a:r>
            <a:r>
              <a:rPr lang="en-US" sz="1600" dirty="0"/>
              <a:t> — contributes </a:t>
            </a:r>
            <a:r>
              <a:rPr lang="en-US" sz="1600" b="1" dirty="0"/>
              <a:t>motion and dynamic texture sensitivity</a:t>
            </a:r>
            <a:r>
              <a:rPr lang="en-US" sz="1600" dirty="0"/>
              <a:t>, aiding detection when objects or backgrounds have temporal variation.</a:t>
            </a:r>
          </a:p>
          <a:p>
            <a:r>
              <a:rPr lang="en-US" sz="1600" b="1" dirty="0"/>
              <a:t>Hypothesis</a:t>
            </a:r>
          </a:p>
          <a:p>
            <a:pPr lvl="1"/>
            <a:r>
              <a:rPr lang="en-US" sz="1600" dirty="0"/>
              <a:t>A system modeled on the </a:t>
            </a:r>
            <a:r>
              <a:rPr lang="en-US" sz="1600" b="1" dirty="0"/>
              <a:t>V2–V4–V5 hierarchy</a:t>
            </a:r>
            <a:r>
              <a:rPr lang="en-US" sz="1600" dirty="0"/>
              <a:t> will outperform a generic multimodal LLM baseline in </a:t>
            </a:r>
            <a:r>
              <a:rPr lang="en-US" sz="1600" b="1" dirty="0"/>
              <a:t>camouflage detection tasks</a:t>
            </a:r>
            <a:r>
              <a:rPr lang="en-US" sz="1600" dirty="0"/>
              <a:t>, due to its progressive refinement from </a:t>
            </a:r>
            <a:r>
              <a:rPr lang="en-US" sz="1600" b="1" dirty="0"/>
              <a:t>low-level to high-level</a:t>
            </a:r>
            <a:r>
              <a:rPr lang="en-US" sz="1600" dirty="0"/>
              <a:t> visual cues.</a:t>
            </a:r>
          </a:p>
          <a:p>
            <a:r>
              <a:rPr lang="en-US" sz="1600" b="1" dirty="0"/>
              <a:t>Goal</a:t>
            </a:r>
            <a:br>
              <a:rPr lang="en-US" sz="1600" dirty="0"/>
            </a:br>
            <a:r>
              <a:rPr lang="en-US" sz="1600" dirty="0"/>
              <a:t>Evaluate if biologically inspired hierarchical feature extraction yields </a:t>
            </a:r>
            <a:r>
              <a:rPr lang="en-US" sz="1600" b="1" dirty="0"/>
              <a:t>improved detection accuracy</a:t>
            </a:r>
            <a:r>
              <a:rPr lang="en-US" sz="1600" dirty="0"/>
              <a:t> for camouflaged objects.</a:t>
            </a:r>
          </a:p>
          <a:p>
            <a:endParaRPr lang="en-US" sz="1600" dirty="0"/>
          </a:p>
        </p:txBody>
      </p:sp>
    </p:spTree>
    <p:extLst>
      <p:ext uri="{BB962C8B-B14F-4D97-AF65-F5344CB8AC3E}">
        <p14:creationId xmlns:p14="http://schemas.microsoft.com/office/powerpoint/2010/main" val="3605759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F3F41-D722-55DD-F5F0-FC6EDF222A98}"/>
              </a:ext>
            </a:extLst>
          </p:cNvPr>
          <p:cNvSpPr>
            <a:spLocks noGrp="1"/>
          </p:cNvSpPr>
          <p:nvPr>
            <p:ph type="title"/>
          </p:nvPr>
        </p:nvSpPr>
        <p:spPr>
          <a:xfrm>
            <a:off x="686834" y="1153572"/>
            <a:ext cx="3200400" cy="4461163"/>
          </a:xfrm>
        </p:spPr>
        <p:txBody>
          <a:bodyPr>
            <a:normAutofit/>
          </a:bodyPr>
          <a:lstStyle/>
          <a:p>
            <a:r>
              <a:rPr lang="en-US">
                <a:solidFill>
                  <a:srgbClr val="FFFFFF"/>
                </a:solidFill>
              </a:rPr>
              <a:t>Experiments – COD10K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D206F79-B4A4-FF5A-B01F-B2ACF96F073E}"/>
              </a:ext>
            </a:extLst>
          </p:cNvPr>
          <p:cNvSpPr>
            <a:spLocks noGrp="1"/>
          </p:cNvSpPr>
          <p:nvPr>
            <p:ph idx="1"/>
          </p:nvPr>
        </p:nvSpPr>
        <p:spPr>
          <a:xfrm>
            <a:off x="4447308" y="591344"/>
            <a:ext cx="6906491" cy="5585619"/>
          </a:xfrm>
        </p:spPr>
        <p:txBody>
          <a:bodyPr anchor="ctr">
            <a:noAutofit/>
          </a:bodyPr>
          <a:lstStyle/>
          <a:p>
            <a:pPr marL="0" indent="0">
              <a:buNone/>
            </a:pPr>
            <a:r>
              <a:rPr lang="en-US" sz="1400" b="1" dirty="0"/>
              <a:t>MM-</a:t>
            </a:r>
            <a:r>
              <a:rPr lang="en-US" sz="1400" b="1" dirty="0" err="1"/>
              <a:t>CamObj</a:t>
            </a:r>
            <a:r>
              <a:rPr lang="en-US" sz="1400" b="1" dirty="0"/>
              <a:t> Dataset for Camouflage Detection</a:t>
            </a:r>
          </a:p>
          <a:p>
            <a:pPr marL="0" indent="0">
              <a:buNone/>
            </a:pPr>
            <a:r>
              <a:rPr lang="en-US" sz="1400" b="1" dirty="0"/>
              <a:t>Dataset Summary:</a:t>
            </a:r>
          </a:p>
          <a:p>
            <a:pPr lvl="1"/>
            <a:r>
              <a:rPr lang="en-US" sz="1400" dirty="0"/>
              <a:t>Contains ~12,000 </a:t>
            </a:r>
            <a:r>
              <a:rPr lang="en-US" sz="1400" b="1" dirty="0"/>
              <a:t>synthetic and real images</a:t>
            </a:r>
            <a:r>
              <a:rPr lang="en-US" sz="1400" dirty="0"/>
              <a:t> of </a:t>
            </a:r>
            <a:r>
              <a:rPr lang="en-US" sz="1400" b="1" dirty="0"/>
              <a:t>camouflaged objects</a:t>
            </a:r>
            <a:r>
              <a:rPr lang="en-US" sz="1400" dirty="0"/>
              <a:t> (animals, shapes, or patterns) blended into complex or noisy backgrounds.</a:t>
            </a:r>
          </a:p>
          <a:p>
            <a:pPr lvl="1"/>
            <a:r>
              <a:rPr lang="en-US" sz="1400" dirty="0"/>
              <a:t>Each image includes </a:t>
            </a:r>
            <a:r>
              <a:rPr lang="en-US" sz="1400" b="1" dirty="0"/>
              <a:t>ground-truth masks or bounding boxes</a:t>
            </a:r>
            <a:r>
              <a:rPr lang="en-US" sz="1400" dirty="0"/>
              <a:t> for object locations.</a:t>
            </a:r>
          </a:p>
          <a:p>
            <a:pPr lvl="1"/>
            <a:r>
              <a:rPr lang="en-US" sz="1400" dirty="0"/>
              <a:t>Balanced across </a:t>
            </a:r>
            <a:r>
              <a:rPr lang="en-US" sz="1400" b="1" dirty="0"/>
              <a:t>varied textures, lighting, and motion cues</a:t>
            </a:r>
            <a:r>
              <a:rPr lang="en-US" sz="1400" dirty="0"/>
              <a:t> (for temporal sequences).</a:t>
            </a:r>
          </a:p>
          <a:p>
            <a:r>
              <a:rPr lang="en-US" sz="1400" b="1" dirty="0"/>
              <a:t>Why This Dataset Tests the V2–V4–V5 System:</a:t>
            </a:r>
          </a:p>
          <a:p>
            <a:pPr lvl="1"/>
            <a:r>
              <a:rPr lang="en-US" sz="1400" b="1" dirty="0"/>
              <a:t>V2-level features:</a:t>
            </a:r>
            <a:r>
              <a:rPr lang="en-US" sz="1400" dirty="0"/>
              <a:t> Edge enhancement helps in revealing subtle contour discontinuities.</a:t>
            </a:r>
          </a:p>
          <a:p>
            <a:pPr lvl="1"/>
            <a:r>
              <a:rPr lang="en-US" sz="1400" b="1" dirty="0"/>
              <a:t>V4-level processing:</a:t>
            </a:r>
            <a:r>
              <a:rPr lang="en-US" sz="1400" dirty="0"/>
              <a:t> Shape and color constancy disambiguate objects from chromatically similar surroundings.</a:t>
            </a:r>
          </a:p>
          <a:p>
            <a:pPr lvl="1"/>
            <a:r>
              <a:rPr lang="en-US" sz="1400" b="1" dirty="0"/>
              <a:t>V5-level dynamics:</a:t>
            </a:r>
            <a:r>
              <a:rPr lang="en-US" sz="1400" dirty="0"/>
              <a:t> Detects motion differences between object and background, useful for temporal camouflage.</a:t>
            </a:r>
          </a:p>
          <a:p>
            <a:pPr lvl="1"/>
            <a:r>
              <a:rPr lang="en-US" sz="1400" dirty="0"/>
              <a:t>Together, these mimic the </a:t>
            </a:r>
            <a:r>
              <a:rPr lang="en-US" sz="1400" b="1" dirty="0"/>
              <a:t>human cortical pipeline</a:t>
            </a:r>
            <a:r>
              <a:rPr lang="en-US" sz="1400" dirty="0"/>
              <a:t>, making the dataset ideal to test </a:t>
            </a:r>
            <a:r>
              <a:rPr lang="en-US" sz="1400" b="1" dirty="0"/>
              <a:t>progressive cue integration</a:t>
            </a:r>
            <a:r>
              <a:rPr lang="en-US" sz="1400" dirty="0"/>
              <a:t> in camouflage detection.</a:t>
            </a:r>
          </a:p>
          <a:p>
            <a:r>
              <a:rPr lang="en-US" sz="1400" b="1" dirty="0"/>
              <a:t>Setup:</a:t>
            </a:r>
          </a:p>
          <a:p>
            <a:pPr lvl="1"/>
            <a:r>
              <a:rPr lang="en-US" sz="1400" dirty="0"/>
              <a:t>Sampled </a:t>
            </a:r>
            <a:r>
              <a:rPr lang="en-US" sz="1400" b="1" dirty="0"/>
              <a:t>100 images</a:t>
            </a:r>
            <a:r>
              <a:rPr lang="en-US" sz="1400" dirty="0"/>
              <a:t> from the camouflage dataset.</a:t>
            </a:r>
          </a:p>
          <a:p>
            <a:pPr lvl="1"/>
            <a:r>
              <a:rPr lang="en-US" sz="1400" dirty="0"/>
              <a:t>Measured detection accuracy for:</a:t>
            </a:r>
          </a:p>
          <a:p>
            <a:pPr lvl="2"/>
            <a:r>
              <a:rPr lang="en-US" sz="1400" b="1" dirty="0"/>
              <a:t>Baseline Multimodal LLM</a:t>
            </a:r>
            <a:r>
              <a:rPr lang="en-US" sz="1400" dirty="0"/>
              <a:t> (</a:t>
            </a:r>
            <a:r>
              <a:rPr lang="en-US" sz="1400" dirty="0" err="1"/>
              <a:t>LLaMA</a:t>
            </a:r>
            <a:r>
              <a:rPr lang="en-US" sz="1400" dirty="0"/>
              <a:t> 3.2 90B)</a:t>
            </a:r>
          </a:p>
          <a:p>
            <a:pPr lvl="2"/>
            <a:r>
              <a:rPr lang="en-US" sz="1400" b="1" dirty="0"/>
              <a:t>V2–V4–V5 Hierarchical Agent</a:t>
            </a:r>
            <a:endParaRPr lang="en-US" sz="1400" dirty="0"/>
          </a:p>
          <a:p>
            <a:pPr lvl="2"/>
            <a:r>
              <a:rPr lang="en-US" sz="1400" b="1" dirty="0"/>
              <a:t>Human annotations</a:t>
            </a:r>
            <a:endParaRPr lang="en-US" sz="1400" dirty="0"/>
          </a:p>
          <a:p>
            <a:endParaRPr lang="en-US" sz="1400" dirty="0"/>
          </a:p>
        </p:txBody>
      </p:sp>
    </p:spTree>
    <p:extLst>
      <p:ext uri="{BB962C8B-B14F-4D97-AF65-F5344CB8AC3E}">
        <p14:creationId xmlns:p14="http://schemas.microsoft.com/office/powerpoint/2010/main" val="163571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6198-36D8-FA41-2B64-FFB318D91E15}"/>
              </a:ext>
            </a:extLst>
          </p:cNvPr>
          <p:cNvSpPr>
            <a:spLocks noGrp="1"/>
          </p:cNvSpPr>
          <p:nvPr>
            <p:ph type="title"/>
          </p:nvPr>
        </p:nvSpPr>
        <p:spPr/>
        <p:txBody>
          <a:bodyPr/>
          <a:lstStyle/>
          <a:p>
            <a:r>
              <a:rPr lang="en-US" dirty="0"/>
              <a:t>Background - Related Work</a:t>
            </a:r>
          </a:p>
        </p:txBody>
      </p:sp>
      <p:sp>
        <p:nvSpPr>
          <p:cNvPr id="3" name="Content Placeholder 2">
            <a:extLst>
              <a:ext uri="{FF2B5EF4-FFF2-40B4-BE49-F238E27FC236}">
                <a16:creationId xmlns:a16="http://schemas.microsoft.com/office/drawing/2014/main" id="{B3567ECF-BBEC-B32E-8702-804E7EF1F19A}"/>
              </a:ext>
            </a:extLst>
          </p:cNvPr>
          <p:cNvSpPr>
            <a:spLocks noGrp="1"/>
          </p:cNvSpPr>
          <p:nvPr>
            <p:ph idx="1"/>
          </p:nvPr>
        </p:nvSpPr>
        <p:spPr>
          <a:xfrm>
            <a:off x="838200" y="1553775"/>
            <a:ext cx="10515600" cy="5032375"/>
          </a:xfrm>
        </p:spPr>
        <p:txBody>
          <a:bodyPr>
            <a:normAutofit fontScale="70000" lnSpcReduction="20000"/>
          </a:bodyPr>
          <a:lstStyle/>
          <a:p>
            <a:r>
              <a:rPr lang="en-US" b="1" dirty="0"/>
              <a:t>Dennett et al. [1] Proposed the Multiple Drafts Model (MDM) of consciousness</a:t>
            </a:r>
            <a:br>
              <a:rPr lang="en-US" dirty="0"/>
            </a:br>
            <a:r>
              <a:rPr lang="en-US" dirty="0"/>
              <a:t>Rejects a single “central observer”; consciousness arises from parallel, competing narrative drafts. Explains subjective experience via distributed, heterarchical processing rather than a unified stream; accounts for phenomena like temporal illusions, confabulation, and post-hoc editing through decentralized interpretive processes</a:t>
            </a:r>
            <a:endParaRPr lang="en-US" b="1" dirty="0"/>
          </a:p>
          <a:p>
            <a:r>
              <a:rPr lang="en-US" b="1" dirty="0"/>
              <a:t>Chen et al. [5]</a:t>
            </a:r>
            <a:r>
              <a:rPr lang="en-US" dirty="0"/>
              <a:t> built a </a:t>
            </a:r>
            <a:r>
              <a:rPr lang="en-US" b="1" dirty="0"/>
              <a:t>large-scale V1 model</a:t>
            </a:r>
            <a:r>
              <a:rPr lang="en-US" dirty="0"/>
              <a:t> integrating anatomical + neurophysiological data. Replicated visual processing traits: </a:t>
            </a:r>
            <a:r>
              <a:rPr lang="en-US" b="1" dirty="0"/>
              <a:t>robustness to noise</a:t>
            </a:r>
            <a:r>
              <a:rPr lang="en-US" dirty="0"/>
              <a:t>, temporal stability, distributed feature detection</a:t>
            </a:r>
          </a:p>
          <a:p>
            <a:r>
              <a:rPr lang="en-US" b="1" dirty="0"/>
              <a:t>Wang et al. [6]</a:t>
            </a:r>
            <a:r>
              <a:rPr lang="en-US" dirty="0"/>
              <a:t> CLIP-trained </a:t>
            </a:r>
            <a:r>
              <a:rPr lang="en-US" b="1" dirty="0"/>
              <a:t>ResNet50</a:t>
            </a:r>
            <a:r>
              <a:rPr lang="en-US" dirty="0"/>
              <a:t> explained </a:t>
            </a:r>
            <a:r>
              <a:rPr lang="en-US" b="1" dirty="0"/>
              <a:t>~79% of voxel response variance</a:t>
            </a:r>
            <a:r>
              <a:rPr lang="en-US" dirty="0"/>
              <a:t> in hold-out brain data. Outperformed models trained only on images or text</a:t>
            </a:r>
          </a:p>
          <a:p>
            <a:r>
              <a:rPr lang="en-US" b="1" dirty="0"/>
              <a:t>Wang et al. [8]</a:t>
            </a:r>
            <a:r>
              <a:rPr lang="en-US" dirty="0"/>
              <a:t> Video saliency model trained on </a:t>
            </a:r>
            <a:r>
              <a:rPr lang="en-US" b="1" dirty="0"/>
              <a:t>DHF1K dataset</a:t>
            </a:r>
            <a:r>
              <a:rPr lang="en-US" dirty="0"/>
              <a:t> (1,000 clips, 250Hz </a:t>
            </a:r>
            <a:r>
              <a:rPr lang="en-US" dirty="0" err="1"/>
              <a:t>eyetracker</a:t>
            </a:r>
            <a:r>
              <a:rPr lang="en-US" dirty="0"/>
              <a:t>). Improved </a:t>
            </a:r>
            <a:r>
              <a:rPr lang="en-US" dirty="0" err="1"/>
              <a:t>spatio</a:t>
            </a:r>
            <a:r>
              <a:rPr lang="en-US" dirty="0"/>
              <a:t>-temporal saliency predictions with </a:t>
            </a:r>
            <a:r>
              <a:rPr lang="en-US" b="1" dirty="0"/>
              <a:t>DeepLabV3</a:t>
            </a:r>
            <a:r>
              <a:rPr lang="en-US" dirty="0"/>
              <a:t>; analyzed </a:t>
            </a:r>
            <a:r>
              <a:rPr lang="en-US" b="1" dirty="0"/>
              <a:t>age-related fixation patterns (20–28 yrs)</a:t>
            </a:r>
            <a:endParaRPr lang="en-US" dirty="0"/>
          </a:p>
          <a:p>
            <a:r>
              <a:rPr lang="en-US" b="1" dirty="0"/>
              <a:t>Hulse et al. [9] → </a:t>
            </a:r>
            <a:r>
              <a:rPr lang="en-US" dirty="0"/>
              <a:t>Mapped the full synapse-level connectome of the Drosophila central complex. Revealed circuit motifs supporting flexible navigation &amp; action selection</a:t>
            </a:r>
            <a:br>
              <a:rPr lang="en-US" dirty="0"/>
            </a:br>
            <a:r>
              <a:rPr lang="en-US" dirty="0"/>
              <a:t>Identified recurrent loops, fan-in/fan-out pathways, and compass–sensory integration channels enabling context-dependent behavior; provides a high-resolution neural architecture for biologically grounded navigation models</a:t>
            </a:r>
          </a:p>
        </p:txBody>
      </p:sp>
    </p:spTree>
    <p:extLst>
      <p:ext uri="{BB962C8B-B14F-4D97-AF65-F5344CB8AC3E}">
        <p14:creationId xmlns:p14="http://schemas.microsoft.com/office/powerpoint/2010/main" val="251209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552714D-0746-516F-8E04-8CD9710DDD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4851085"/>
            <a:ext cx="12202174" cy="2020500"/>
            <a:chOff x="0" y="-29768"/>
            <a:chExt cx="12202174" cy="1519356"/>
          </a:xfrm>
        </p:grpSpPr>
        <p:sp>
          <p:nvSpPr>
            <p:cNvPr id="15" name="Rectangle 14">
              <a:extLst>
                <a:ext uri="{FF2B5EF4-FFF2-40B4-BE49-F238E27FC236}">
                  <a16:creationId xmlns:a16="http://schemas.microsoft.com/office/drawing/2014/main" id="{FCA41354-436C-9656-0817-56B6CF8CD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863EEE-38BD-6BC9-BA81-2F33679D3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A65459-0869-1AF9-758A-0BF65F128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F5AC83F-E5A4-80B0-358A-57D3F7D03C4A}"/>
              </a:ext>
            </a:extLst>
          </p:cNvPr>
          <p:cNvSpPr>
            <a:spLocks noGrp="1"/>
          </p:cNvSpPr>
          <p:nvPr>
            <p:ph type="title"/>
          </p:nvPr>
        </p:nvSpPr>
        <p:spPr>
          <a:xfrm>
            <a:off x="1611630" y="5167418"/>
            <a:ext cx="8949690" cy="702264"/>
          </a:xfrm>
        </p:spPr>
        <p:txBody>
          <a:bodyPr vert="horz" lIns="91440" tIns="45720" rIns="91440" bIns="45720" rtlCol="0" anchor="b">
            <a:normAutofit/>
          </a:bodyPr>
          <a:lstStyle/>
          <a:p>
            <a:pPr algn="ctr"/>
            <a:r>
              <a:rPr lang="en-US" sz="3600" dirty="0">
                <a:solidFill>
                  <a:srgbClr val="FFFFFF"/>
                </a:solidFill>
              </a:rPr>
              <a:t>Experiments – COD10K</a:t>
            </a:r>
          </a:p>
        </p:txBody>
      </p:sp>
      <p:pic>
        <p:nvPicPr>
          <p:cNvPr id="7" name="Picture 6" descr="A lizard on a tree branch&#10;&#10;AI-generated content may be incorrect.">
            <a:extLst>
              <a:ext uri="{FF2B5EF4-FFF2-40B4-BE49-F238E27FC236}">
                <a16:creationId xmlns:a16="http://schemas.microsoft.com/office/drawing/2014/main" id="{FE369FEF-AC17-99A4-FA08-519C1100E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1" y="1219185"/>
            <a:ext cx="3358588" cy="2518941"/>
          </a:xfrm>
          <a:prstGeom prst="rect">
            <a:avLst/>
          </a:prstGeom>
        </p:spPr>
      </p:pic>
      <p:pic>
        <p:nvPicPr>
          <p:cNvPr id="9" name="Picture 8" descr="A close-up of some branches&#10;&#10;AI-generated content may be incorrect.">
            <a:extLst>
              <a:ext uri="{FF2B5EF4-FFF2-40B4-BE49-F238E27FC236}">
                <a16:creationId xmlns:a16="http://schemas.microsoft.com/office/drawing/2014/main" id="{8CEE499F-EA8E-8901-898F-DB7428751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433" y="1358128"/>
            <a:ext cx="3358588" cy="2241857"/>
          </a:xfrm>
          <a:prstGeom prst="rect">
            <a:avLst/>
          </a:prstGeom>
        </p:spPr>
      </p:pic>
      <p:pic>
        <p:nvPicPr>
          <p:cNvPr id="5" name="Content Placeholder 4" descr="A crab on the sand&#10;&#10;AI-generated content may be incorrect.">
            <a:extLst>
              <a:ext uri="{FF2B5EF4-FFF2-40B4-BE49-F238E27FC236}">
                <a16:creationId xmlns:a16="http://schemas.microsoft.com/office/drawing/2014/main" id="{1ED309FA-6866-D29A-50D8-98215662861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960564" y="869989"/>
            <a:ext cx="3217333" cy="3217333"/>
          </a:xfrm>
          <a:prstGeom prst="rect">
            <a:avLst/>
          </a:prstGeom>
        </p:spPr>
      </p:pic>
    </p:spTree>
    <p:extLst>
      <p:ext uri="{BB962C8B-B14F-4D97-AF65-F5344CB8AC3E}">
        <p14:creationId xmlns:p14="http://schemas.microsoft.com/office/powerpoint/2010/main" val="3592040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3C03-8A3B-47E4-0FA8-F0FC18957B10}"/>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9196BE4C-8B0A-1292-4F70-3A0B884DE2DC}"/>
              </a:ext>
            </a:extLst>
          </p:cNvPr>
          <p:cNvGraphicFramePr>
            <a:graphicFrameLocks noGrp="1"/>
          </p:cNvGraphicFramePr>
          <p:nvPr>
            <p:ph idx="1"/>
            <p:extLst>
              <p:ext uri="{D42A27DB-BD31-4B8C-83A1-F6EECF244321}">
                <p14:modId xmlns:p14="http://schemas.microsoft.com/office/powerpoint/2010/main" val="1146459428"/>
              </p:ext>
            </p:extLst>
          </p:nvPr>
        </p:nvGraphicFramePr>
        <p:xfrm>
          <a:off x="5359400" y="3772958"/>
          <a:ext cx="6832600" cy="3085042"/>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descr="A spotted fish on the sand&#10;&#10;AI-generated content may be incorrect.">
            <a:extLst>
              <a:ext uri="{FF2B5EF4-FFF2-40B4-BE49-F238E27FC236}">
                <a16:creationId xmlns:a16="http://schemas.microsoft.com/office/drawing/2014/main" id="{FC8F57F5-37EA-20CA-485B-FC6215F4A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43600" cy="3964335"/>
          </a:xfrm>
          <a:prstGeom prst="rect">
            <a:avLst/>
          </a:prstGeom>
        </p:spPr>
      </p:pic>
      <p:sp>
        <p:nvSpPr>
          <p:cNvPr id="3" name="TextBox 2">
            <a:extLst>
              <a:ext uri="{FF2B5EF4-FFF2-40B4-BE49-F238E27FC236}">
                <a16:creationId xmlns:a16="http://schemas.microsoft.com/office/drawing/2014/main" id="{DFB2CDAE-FE24-D490-299F-D297770A83BF}"/>
              </a:ext>
            </a:extLst>
          </p:cNvPr>
          <p:cNvSpPr txBox="1"/>
          <p:nvPr/>
        </p:nvSpPr>
        <p:spPr>
          <a:xfrm>
            <a:off x="1883833" y="4144794"/>
            <a:ext cx="2175933" cy="369332"/>
          </a:xfrm>
          <a:prstGeom prst="rect">
            <a:avLst/>
          </a:prstGeom>
          <a:noFill/>
        </p:spPr>
        <p:txBody>
          <a:bodyPr wrap="square" rtlCol="0">
            <a:spAutoFit/>
          </a:bodyPr>
          <a:lstStyle/>
          <a:p>
            <a:r>
              <a:rPr lang="en-US" dirty="0"/>
              <a:t>COD-10K Dataset</a:t>
            </a:r>
          </a:p>
        </p:txBody>
      </p:sp>
    </p:spTree>
    <p:extLst>
      <p:ext uri="{BB962C8B-B14F-4D97-AF65-F5344CB8AC3E}">
        <p14:creationId xmlns:p14="http://schemas.microsoft.com/office/powerpoint/2010/main" val="3569483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5928-004F-389C-DB0D-0AD18879CAEA}"/>
              </a:ext>
            </a:extLst>
          </p:cNvPr>
          <p:cNvSpPr>
            <a:spLocks noGrp="1"/>
          </p:cNvSpPr>
          <p:nvPr>
            <p:ph type="title"/>
          </p:nvPr>
        </p:nvSpPr>
        <p:spPr/>
        <p:txBody>
          <a:bodyPr/>
          <a:lstStyle/>
          <a:p>
            <a:r>
              <a:rPr lang="en-US" dirty="0"/>
              <a:t>Experiments– Visual Saliency</a:t>
            </a:r>
          </a:p>
        </p:txBody>
      </p:sp>
      <p:sp>
        <p:nvSpPr>
          <p:cNvPr id="3" name="Content Placeholder 2">
            <a:extLst>
              <a:ext uri="{FF2B5EF4-FFF2-40B4-BE49-F238E27FC236}">
                <a16:creationId xmlns:a16="http://schemas.microsoft.com/office/drawing/2014/main" id="{EDEB7F2F-57E0-16BD-A78C-A502F85DDC53}"/>
              </a:ext>
            </a:extLst>
          </p:cNvPr>
          <p:cNvSpPr>
            <a:spLocks noGrp="1"/>
          </p:cNvSpPr>
          <p:nvPr>
            <p:ph idx="1"/>
          </p:nvPr>
        </p:nvSpPr>
        <p:spPr/>
        <p:txBody>
          <a:bodyPr>
            <a:normAutofit fontScale="92500"/>
          </a:bodyPr>
          <a:lstStyle/>
          <a:p>
            <a:r>
              <a:rPr lang="en-US" b="1" dirty="0"/>
              <a:t>Dataset:</a:t>
            </a:r>
            <a:r>
              <a:rPr lang="en-US" dirty="0"/>
              <a:t> Where People Look Dataset (Eye-Tracking) with ~1000 images</a:t>
            </a:r>
          </a:p>
          <a:p>
            <a:r>
              <a:rPr lang="en-US" b="1" dirty="0"/>
              <a:t>Type:</a:t>
            </a:r>
            <a:r>
              <a:rPr lang="en-US" dirty="0"/>
              <a:t> Eye-tracking dataset with fixation maps</a:t>
            </a:r>
          </a:p>
          <a:p>
            <a:r>
              <a:rPr lang="en-US" b="1" dirty="0"/>
              <a:t>Fixation Maps:</a:t>
            </a:r>
            <a:r>
              <a:rPr lang="en-US" dirty="0"/>
              <a:t> White regions indicate high human attention/intensity</a:t>
            </a:r>
          </a:p>
          <a:p>
            <a:r>
              <a:rPr lang="en-US" b="1" dirty="0"/>
              <a:t>Evaluation Method:</a:t>
            </a:r>
            <a:endParaRPr lang="en-US" dirty="0"/>
          </a:p>
          <a:p>
            <a:pPr lvl="1"/>
            <a:r>
              <a:rPr lang="en-US" dirty="0"/>
              <a:t>Predicted coordinates from model compared against ground truth fixation maps</a:t>
            </a:r>
          </a:p>
          <a:p>
            <a:pPr lvl="1"/>
            <a:r>
              <a:rPr lang="en-US" dirty="0"/>
              <a:t>Weighted </a:t>
            </a:r>
            <a:r>
              <a:rPr lang="en-US" b="1" dirty="0"/>
              <a:t>precision score</a:t>
            </a:r>
            <a:r>
              <a:rPr lang="en-US" dirty="0"/>
              <a:t> computed for predicted regions</a:t>
            </a:r>
          </a:p>
          <a:p>
            <a:pPr lvl="1"/>
            <a:r>
              <a:rPr lang="en-US" dirty="0"/>
              <a:t>Single predicted point compared to multiple intensity regions in fixation maps</a:t>
            </a:r>
          </a:p>
          <a:p>
            <a:r>
              <a:rPr lang="en-US" b="1" dirty="0"/>
              <a:t>Purpose:</a:t>
            </a:r>
            <a:r>
              <a:rPr lang="en-US" dirty="0"/>
              <a:t> Assess ability of visual subsystems to predict human-like focus points in images</a:t>
            </a:r>
          </a:p>
          <a:p>
            <a:r>
              <a:rPr lang="en-US" b="1" dirty="0"/>
              <a:t>F1: </a:t>
            </a:r>
            <a:r>
              <a:rPr lang="en-US" dirty="0"/>
              <a:t>0.59 (Using V2-V4-V5 Subsystem)</a:t>
            </a:r>
            <a:endParaRPr lang="en-US" b="1" dirty="0"/>
          </a:p>
        </p:txBody>
      </p:sp>
    </p:spTree>
    <p:extLst>
      <p:ext uri="{BB962C8B-B14F-4D97-AF65-F5344CB8AC3E}">
        <p14:creationId xmlns:p14="http://schemas.microsoft.com/office/powerpoint/2010/main" val="3816007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oat on the water&#10;&#10;AI-generated content may be incorrect.">
            <a:extLst>
              <a:ext uri="{FF2B5EF4-FFF2-40B4-BE49-F238E27FC236}">
                <a16:creationId xmlns:a16="http://schemas.microsoft.com/office/drawing/2014/main" id="{1134F417-39C2-330F-31ED-4351B2B23D9B}"/>
              </a:ext>
            </a:extLst>
          </p:cNvPr>
          <p:cNvPicPr>
            <a:picLocks noChangeAspect="1"/>
          </p:cNvPicPr>
          <p:nvPr/>
        </p:nvPicPr>
        <p:blipFill>
          <a:blip r:embed="rId3">
            <a:extLst>
              <a:ext uri="{28A0092B-C50C-407E-A947-70E740481C1C}">
                <a14:useLocalDpi xmlns:a14="http://schemas.microsoft.com/office/drawing/2010/main" val="0"/>
              </a:ext>
            </a:extLst>
          </a:blip>
          <a:srcRect t="6725" r="-2" b="2188"/>
          <a:stretch>
            <a:fillRect/>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8" name="Picture 7" descr="A street with cars parked on the side&#10;&#10;AI-generated content may be incorrect.">
            <a:extLst>
              <a:ext uri="{FF2B5EF4-FFF2-40B4-BE49-F238E27FC236}">
                <a16:creationId xmlns:a16="http://schemas.microsoft.com/office/drawing/2014/main" id="{262FC58D-DFDE-9234-F89C-C376B2C828F6}"/>
              </a:ext>
            </a:extLst>
          </p:cNvPr>
          <p:cNvPicPr>
            <a:picLocks noChangeAspect="1"/>
          </p:cNvPicPr>
          <p:nvPr/>
        </p:nvPicPr>
        <p:blipFill>
          <a:blip r:embed="rId4">
            <a:extLst>
              <a:ext uri="{28A0092B-C50C-407E-A947-70E740481C1C}">
                <a14:useLocalDpi xmlns:a14="http://schemas.microsoft.com/office/drawing/2010/main" val="0"/>
              </a:ext>
            </a:extLst>
          </a:blip>
          <a:srcRect r="2" b="5716"/>
          <a:stretch>
            <a:fillRect/>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2" name="Picture 11" descr="A blurry image of a star&#10;&#10;AI-generated content may be incorrect.">
            <a:extLst>
              <a:ext uri="{FF2B5EF4-FFF2-40B4-BE49-F238E27FC236}">
                <a16:creationId xmlns:a16="http://schemas.microsoft.com/office/drawing/2014/main" id="{C19ECDC5-5B6D-C289-E1CF-CEDD0CC01704}"/>
              </a:ext>
            </a:extLst>
          </p:cNvPr>
          <p:cNvPicPr>
            <a:picLocks noChangeAspect="1"/>
          </p:cNvPicPr>
          <p:nvPr/>
        </p:nvPicPr>
        <p:blipFill>
          <a:blip r:embed="rId5">
            <a:extLst>
              <a:ext uri="{28A0092B-C50C-407E-A947-70E740481C1C}">
                <a14:useLocalDpi xmlns:a14="http://schemas.microsoft.com/office/drawing/2010/main" val="0"/>
              </a:ext>
            </a:extLst>
          </a:blip>
          <a:srcRect t="5656" r="2" b="2265"/>
          <a:stretch>
            <a:fillRect/>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1" name="Freeform: Shape 20">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4D5D77-6D62-36CE-B1DC-999200E93A1F}"/>
              </a:ext>
            </a:extLst>
          </p:cNvPr>
          <p:cNvSpPr>
            <a:spLocks noGrp="1"/>
          </p:cNvSpPr>
          <p:nvPr>
            <p:ph type="title"/>
          </p:nvPr>
        </p:nvSpPr>
        <p:spPr>
          <a:xfrm>
            <a:off x="466344" y="2494770"/>
            <a:ext cx="2807208" cy="1325563"/>
          </a:xfrm>
        </p:spPr>
        <p:txBody>
          <a:bodyPr>
            <a:normAutofit/>
          </a:bodyPr>
          <a:lstStyle/>
          <a:p>
            <a:r>
              <a:rPr lang="en-US" sz="2800" dirty="0"/>
              <a:t>Experiments – Visual Saliency</a:t>
            </a:r>
          </a:p>
        </p:txBody>
      </p:sp>
      <p:sp>
        <p:nvSpPr>
          <p:cNvPr id="25" name="Rectangle 2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blurry image of a white circle&#10;&#10;AI-generated content may be incorrect.">
            <a:extLst>
              <a:ext uri="{FF2B5EF4-FFF2-40B4-BE49-F238E27FC236}">
                <a16:creationId xmlns:a16="http://schemas.microsoft.com/office/drawing/2014/main" id="{BA4BF761-BAA8-7BB7-DBCC-35909EE0528D}"/>
              </a:ext>
            </a:extLst>
          </p:cNvPr>
          <p:cNvPicPr>
            <a:picLocks noChangeAspect="1"/>
          </p:cNvPicPr>
          <p:nvPr/>
        </p:nvPicPr>
        <p:blipFill>
          <a:blip r:embed="rId6">
            <a:extLst>
              <a:ext uri="{28A0092B-C50C-407E-A947-70E740481C1C}">
                <a14:useLocalDpi xmlns:a14="http://schemas.microsoft.com/office/drawing/2010/main" val="0"/>
              </a:ext>
            </a:extLst>
          </a:blip>
          <a:srcRect t="3858" r="-1" b="1410"/>
          <a:stretch>
            <a:fillRect/>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3347227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A1BC7A10-27B9-07DB-D0A8-72BD144635C5}"/>
              </a:ext>
            </a:extLst>
          </p:cNvPr>
          <p:cNvSpPr>
            <a:spLocks noGrp="1"/>
          </p:cNvSpPr>
          <p:nvPr>
            <p:ph type="title"/>
          </p:nvPr>
        </p:nvSpPr>
        <p:spPr>
          <a:xfrm>
            <a:off x="838200" y="365125"/>
            <a:ext cx="10515599" cy="1325563"/>
          </a:xfrm>
        </p:spPr>
        <p:txBody>
          <a:bodyPr>
            <a:normAutofit/>
          </a:bodyPr>
          <a:lstStyle/>
          <a:p>
            <a:r>
              <a:rPr lang="en-US" dirty="0"/>
              <a:t>Experiments – Visual Saliency</a:t>
            </a:r>
          </a:p>
        </p:txBody>
      </p:sp>
      <p:sp>
        <p:nvSpPr>
          <p:cNvPr id="3" name="Content Placeholder 2">
            <a:extLst>
              <a:ext uri="{FF2B5EF4-FFF2-40B4-BE49-F238E27FC236}">
                <a16:creationId xmlns:a16="http://schemas.microsoft.com/office/drawing/2014/main" id="{2A92CA01-839E-2DF3-2C24-BCC2F593811D}"/>
              </a:ext>
            </a:extLst>
          </p:cNvPr>
          <p:cNvSpPr>
            <a:spLocks noGrp="1"/>
          </p:cNvSpPr>
          <p:nvPr>
            <p:ph idx="1"/>
          </p:nvPr>
        </p:nvSpPr>
        <p:spPr>
          <a:xfrm>
            <a:off x="838200" y="1825625"/>
            <a:ext cx="5393361" cy="4351338"/>
          </a:xfrm>
        </p:spPr>
        <p:txBody>
          <a:bodyPr>
            <a:normAutofit/>
          </a:bodyPr>
          <a:lstStyle/>
          <a:p>
            <a:r>
              <a:rPr lang="en-US" b="1" dirty="0"/>
              <a:t>V2-V4-V5</a:t>
            </a:r>
            <a:r>
              <a:rPr lang="en-US" dirty="0"/>
              <a:t> excels at detecting intricate features, texture, contrast, and fine details</a:t>
            </a:r>
          </a:p>
          <a:p>
            <a:r>
              <a:rPr lang="en-US" b="1" dirty="0"/>
              <a:t>Dorsal-Ventral</a:t>
            </a:r>
            <a:r>
              <a:rPr lang="en-US" dirty="0"/>
              <a:t> captures general spatial regions and motion patterns effectively</a:t>
            </a:r>
          </a:p>
          <a:p>
            <a:pPr marL="0" indent="0">
              <a:buNone/>
            </a:pPr>
            <a:endParaRPr lang="en-US" dirty="0"/>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97A98FCF-23D7-69F6-F653-B08795531105}"/>
              </a:ext>
            </a:extLst>
          </p:cNvPr>
          <p:cNvSpPr>
            <a:spLocks noChangeArrowheads="1"/>
          </p:cNvSpPr>
          <p:nvPr/>
        </p:nvSpPr>
        <p:spPr bwMode="auto">
          <a:xfrm>
            <a:off x="7711276" y="2221599"/>
            <a:ext cx="301896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F1 Scores of the 2 systems</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17479D8B-26A4-2BAA-03AD-949321725C0D}"/>
              </a:ext>
            </a:extLst>
          </p:cNvPr>
          <p:cNvGraphicFramePr>
            <a:graphicFrameLocks noGrp="1"/>
          </p:cNvGraphicFramePr>
          <p:nvPr>
            <p:extLst>
              <p:ext uri="{D42A27DB-BD31-4B8C-83A1-F6EECF244321}">
                <p14:modId xmlns:p14="http://schemas.microsoft.com/office/powerpoint/2010/main" val="3133204014"/>
              </p:ext>
            </p:extLst>
          </p:nvPr>
        </p:nvGraphicFramePr>
        <p:xfrm>
          <a:off x="7207201" y="1847506"/>
          <a:ext cx="4027119" cy="4303914"/>
        </p:xfrm>
        <a:graphic>
          <a:graphicData uri="http://schemas.openxmlformats.org/drawingml/2006/table">
            <a:tbl>
              <a:tblPr firstRow="1" firstCol="1" bandRow="1">
                <a:noFill/>
                <a:tableStyleId>{5C22544A-7EE6-4342-B048-85BDC9FD1C3A}</a:tableStyleId>
              </a:tblPr>
              <a:tblGrid>
                <a:gridCol w="2192359">
                  <a:extLst>
                    <a:ext uri="{9D8B030D-6E8A-4147-A177-3AD203B41FA5}">
                      <a16:colId xmlns:a16="http://schemas.microsoft.com/office/drawing/2014/main" val="3319523759"/>
                    </a:ext>
                  </a:extLst>
                </a:gridCol>
                <a:gridCol w="1834760">
                  <a:extLst>
                    <a:ext uri="{9D8B030D-6E8A-4147-A177-3AD203B41FA5}">
                      <a16:colId xmlns:a16="http://schemas.microsoft.com/office/drawing/2014/main" val="3804965301"/>
                    </a:ext>
                  </a:extLst>
                </a:gridCol>
              </a:tblGrid>
              <a:tr h="1539046">
                <a:tc>
                  <a:txBody>
                    <a:bodyPr/>
                    <a:lstStyle/>
                    <a:p>
                      <a:pPr algn="ctr">
                        <a:lnSpc>
                          <a:spcPct val="200000"/>
                        </a:lnSpc>
                        <a:spcAft>
                          <a:spcPts val="800"/>
                        </a:spcAft>
                        <a:buNone/>
                      </a:pPr>
                      <a:r>
                        <a:rPr lang="en-US" sz="2100" b="1" kern="100" cap="all" spc="60" dirty="0">
                          <a:solidFill>
                            <a:schemeClr val="tx1"/>
                          </a:solidFill>
                          <a:effectLst/>
                        </a:rPr>
                        <a:t>Vision Model</a:t>
                      </a:r>
                      <a:endParaRPr lang="en-US" sz="2100" b="1" kern="100" cap="all" spc="6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7459" marR="117459" marT="156613" marB="156613" anchor="b">
                    <a:lnL w="12700" cmpd="sng">
                      <a:noFill/>
                    </a:lnL>
                    <a:lnR w="12700" cmpd="sng">
                      <a:noFill/>
                    </a:lnR>
                    <a:lnT w="12700" cmpd="sng">
                      <a:noFill/>
                    </a:lnT>
                    <a:lnB w="38100" cmpd="sng">
                      <a:noFill/>
                    </a:lnB>
                    <a:noFill/>
                  </a:tcPr>
                </a:tc>
                <a:tc>
                  <a:txBody>
                    <a:bodyPr/>
                    <a:lstStyle/>
                    <a:p>
                      <a:pPr algn="ctr">
                        <a:lnSpc>
                          <a:spcPct val="200000"/>
                        </a:lnSpc>
                        <a:spcAft>
                          <a:spcPts val="800"/>
                        </a:spcAft>
                        <a:buNone/>
                      </a:pPr>
                      <a:r>
                        <a:rPr lang="en-US" sz="2100" b="1" kern="100" cap="all" spc="60" dirty="0">
                          <a:solidFill>
                            <a:schemeClr val="tx1"/>
                          </a:solidFill>
                          <a:effectLst/>
                        </a:rPr>
                        <a:t>F1 Score</a:t>
                      </a:r>
                      <a:endParaRPr lang="en-US" sz="2100" b="1" kern="100" cap="all" spc="6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7459" marR="117459" marT="156613" marB="156613" anchor="b">
                    <a:lnL w="12700" cmpd="sng">
                      <a:noFill/>
                    </a:lnL>
                    <a:lnR w="12700" cmpd="sng">
                      <a:noFill/>
                    </a:lnR>
                    <a:lnT w="12700" cmpd="sng">
                      <a:noFill/>
                    </a:lnT>
                    <a:lnB w="38100" cmpd="sng">
                      <a:noFill/>
                    </a:lnB>
                    <a:noFill/>
                  </a:tcPr>
                </a:tc>
                <a:extLst>
                  <a:ext uri="{0D108BD9-81ED-4DB2-BD59-A6C34878D82A}">
                    <a16:rowId xmlns:a16="http://schemas.microsoft.com/office/drawing/2014/main" val="2429637709"/>
                  </a:ext>
                </a:extLst>
              </a:tr>
              <a:tr h="1382434">
                <a:tc>
                  <a:txBody>
                    <a:bodyPr/>
                    <a:lstStyle/>
                    <a:p>
                      <a:pPr algn="ctr">
                        <a:lnSpc>
                          <a:spcPct val="200000"/>
                        </a:lnSpc>
                        <a:spcAft>
                          <a:spcPts val="800"/>
                        </a:spcAft>
                        <a:buNone/>
                      </a:pPr>
                      <a:r>
                        <a:rPr lang="en-US" sz="2100" b="1" kern="100" cap="none" spc="0">
                          <a:solidFill>
                            <a:schemeClr val="tx1"/>
                          </a:solidFill>
                          <a:effectLst/>
                        </a:rPr>
                        <a:t>Dorsal-Ventral System</a:t>
                      </a:r>
                      <a:endParaRPr lang="en-US" sz="2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7459" marR="117459" marT="0" marB="156613">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algn="ctr">
                        <a:lnSpc>
                          <a:spcPct val="200000"/>
                        </a:lnSpc>
                        <a:spcAft>
                          <a:spcPts val="800"/>
                        </a:spcAft>
                        <a:buNone/>
                      </a:pPr>
                      <a:r>
                        <a:rPr lang="en-US" sz="2700" kern="100" cap="none" spc="0">
                          <a:solidFill>
                            <a:schemeClr val="tx1"/>
                          </a:solidFill>
                          <a:effectLst/>
                        </a:rPr>
                        <a:t>0.41</a:t>
                      </a:r>
                      <a:endParaRPr lang="en-US"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7459" marR="117459" marT="0" marB="156613">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566404587"/>
                  </a:ext>
                </a:extLst>
              </a:tr>
              <a:tr h="1382434">
                <a:tc>
                  <a:txBody>
                    <a:bodyPr/>
                    <a:lstStyle/>
                    <a:p>
                      <a:pPr algn="ctr">
                        <a:lnSpc>
                          <a:spcPct val="200000"/>
                        </a:lnSpc>
                        <a:spcAft>
                          <a:spcPts val="800"/>
                        </a:spcAft>
                        <a:buNone/>
                      </a:pPr>
                      <a:r>
                        <a:rPr lang="en-US" sz="2100" b="1" kern="100" cap="none" spc="0">
                          <a:solidFill>
                            <a:schemeClr val="tx1"/>
                          </a:solidFill>
                          <a:effectLst/>
                        </a:rPr>
                        <a:t>V2-V4-V5 System</a:t>
                      </a:r>
                      <a:endParaRPr lang="en-US" sz="2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7459" marR="117459" marT="0" marB="15661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200000"/>
                        </a:lnSpc>
                        <a:spcAft>
                          <a:spcPts val="800"/>
                        </a:spcAft>
                        <a:buNone/>
                      </a:pPr>
                      <a:r>
                        <a:rPr lang="en-US" sz="2700" kern="100" cap="none" spc="0" dirty="0">
                          <a:solidFill>
                            <a:schemeClr val="tx1"/>
                          </a:solidFill>
                          <a:effectLst/>
                        </a:rPr>
                        <a:t>0.59</a:t>
                      </a:r>
                      <a:endParaRPr lang="en-US" sz="27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7459" marR="117459" marT="0" marB="15661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4407791"/>
                  </a:ext>
                </a:extLst>
              </a:tr>
            </a:tbl>
          </a:graphicData>
        </a:graphic>
      </p:graphicFrame>
    </p:spTree>
    <p:extLst>
      <p:ext uri="{BB962C8B-B14F-4D97-AF65-F5344CB8AC3E}">
        <p14:creationId xmlns:p14="http://schemas.microsoft.com/office/powerpoint/2010/main" val="1645964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9506-D9F2-2B92-AF64-3A1D98E01B2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40AA49B-32FB-6F71-58DF-3B194348C56A}"/>
              </a:ext>
            </a:extLst>
          </p:cNvPr>
          <p:cNvSpPr>
            <a:spLocks noGrp="1"/>
          </p:cNvSpPr>
          <p:nvPr>
            <p:ph idx="1"/>
          </p:nvPr>
        </p:nvSpPr>
        <p:spPr/>
        <p:txBody>
          <a:bodyPr>
            <a:normAutofit lnSpcReduction="10000"/>
          </a:bodyPr>
          <a:lstStyle/>
          <a:p>
            <a:r>
              <a:rPr lang="en-US" dirty="0"/>
              <a:t>Topology Manager is capable of orchestrating reasoning agents and achieved similar accuracy to CrewAI (~5% difference)</a:t>
            </a:r>
          </a:p>
          <a:p>
            <a:r>
              <a:rPr lang="en-US" dirty="0"/>
              <a:t>Phi-3.5-mini-instruct, after finetuning, achieved 89% accuracy on </a:t>
            </a:r>
            <a:r>
              <a:rPr lang="en-US" dirty="0" err="1"/>
              <a:t>ReClor</a:t>
            </a:r>
            <a:r>
              <a:rPr lang="en-US" dirty="0"/>
              <a:t> and 72% on </a:t>
            </a:r>
            <a:r>
              <a:rPr lang="en-US" dirty="0" err="1"/>
              <a:t>LogiQA</a:t>
            </a:r>
            <a:r>
              <a:rPr lang="en-US" dirty="0"/>
              <a:t> reasoning tasks</a:t>
            </a:r>
          </a:p>
          <a:p>
            <a:r>
              <a:rPr lang="en-US" dirty="0"/>
              <a:t>Dorsal-Ventral dual-stream agent reached 0.67 accuracy on CLEVR spatial estimation, compared to 0.48 for a baseline model</a:t>
            </a:r>
          </a:p>
          <a:p>
            <a:r>
              <a:rPr lang="en-US" dirty="0"/>
              <a:t>V2-V4-V5 hierarchical agent detected camouflaged objects with 0.89 accuracy on COD10K, surpassing Dorsal-Ventral at 0.80</a:t>
            </a:r>
          </a:p>
          <a:p>
            <a:r>
              <a:rPr lang="en-US" dirty="0"/>
              <a:t>Visual saliency prediction yielded an F1 score of 0.59 for V2-V4-V5 and 0.41 for Dorsal-Ventral streams</a:t>
            </a:r>
          </a:p>
          <a:p>
            <a:endParaRPr lang="en-US" sz="2400" dirty="0"/>
          </a:p>
        </p:txBody>
      </p:sp>
    </p:spTree>
    <p:extLst>
      <p:ext uri="{BB962C8B-B14F-4D97-AF65-F5344CB8AC3E}">
        <p14:creationId xmlns:p14="http://schemas.microsoft.com/office/powerpoint/2010/main" val="1922684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64C2-27B4-0810-CF7C-C11F0C53E07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D1DA1B0-BDE7-58BA-1877-916F09587450}"/>
              </a:ext>
            </a:extLst>
          </p:cNvPr>
          <p:cNvSpPr>
            <a:spLocks noGrp="1"/>
          </p:cNvSpPr>
          <p:nvPr>
            <p:ph idx="1"/>
          </p:nvPr>
        </p:nvSpPr>
        <p:spPr/>
        <p:txBody>
          <a:bodyPr>
            <a:normAutofit fontScale="47500" lnSpcReduction="20000"/>
          </a:bodyPr>
          <a:lstStyle/>
          <a:p>
            <a:pPr marL="514350" lvl="0" indent="-514350" fontAlgn="base">
              <a:buFont typeface="+mj-lt"/>
              <a:buAutoNum type="arabicPeriod"/>
            </a:pPr>
            <a:r>
              <a:rPr lang="en-US" dirty="0"/>
              <a:t>[Dennett1994] The Multiple Drafts Model of Consciousness. Daniel C. Dennett. In: Current Issues in the Philosophy of Mind. Oxford University Press. 1994.</a:t>
            </a:r>
          </a:p>
          <a:p>
            <a:pPr marL="514350" lvl="0" indent="-514350" fontAlgn="base">
              <a:buFont typeface="+mj-lt"/>
              <a:buAutoNum type="arabicPeriod"/>
            </a:pPr>
            <a:r>
              <a:rPr lang="en-US" dirty="0"/>
              <a:t>[Sattin2021] </a:t>
            </a:r>
            <a:r>
              <a:rPr lang="en-US" dirty="0" err="1"/>
              <a:t>Sattin</a:t>
            </a:r>
            <a:r>
              <a:rPr lang="en-US" dirty="0"/>
              <a:t>, D.; Theoretical Models of Consciousness: A Scoping Review. Magnani, F.G.; </a:t>
            </a:r>
            <a:r>
              <a:rPr lang="en-US" dirty="0" err="1"/>
              <a:t>Bartesaghi</a:t>
            </a:r>
            <a:r>
              <a:rPr lang="en-US" dirty="0"/>
              <a:t>, L.; Caputo, M.; </a:t>
            </a:r>
            <a:r>
              <a:rPr lang="en-US" dirty="0" err="1"/>
              <a:t>Fittipaldo</a:t>
            </a:r>
            <a:r>
              <a:rPr lang="en-US" dirty="0"/>
              <a:t>, A.V.; Cacciatore, M.; Picozzi, M.; Leonardi, M. Brain Sci. 2021, 11, 535. https://doi.org/10.3390/brainsci11050535</a:t>
            </a:r>
          </a:p>
          <a:p>
            <a:pPr marL="514350" lvl="0" indent="-514350" fontAlgn="base">
              <a:buFont typeface="+mj-lt"/>
              <a:buAutoNum type="arabicPeriod"/>
            </a:pPr>
            <a:r>
              <a:rPr lang="en-US" dirty="0"/>
              <a:t>[Jeong2024] Domain-specialized LLM: Financial fine-tuning and utilization method using Mistral 7B. Journal of Intelligence and Information Systems, Jeong, C. (2024). Korea Intelligent Information System Society. 2024</a:t>
            </a:r>
          </a:p>
          <a:p>
            <a:pPr marL="514350" lvl="0" indent="-514350" fontAlgn="base">
              <a:buFont typeface="+mj-lt"/>
              <a:buAutoNum type="arabicPeriod"/>
            </a:pPr>
            <a:r>
              <a:rPr lang="en-US" dirty="0"/>
              <a:t>[Ravuru2024] Agentic Retrieval-Augmented Generation for Time Series Analysis. </a:t>
            </a:r>
            <a:r>
              <a:rPr lang="en-US" dirty="0" err="1"/>
              <a:t>Chidaksh</a:t>
            </a:r>
            <a:r>
              <a:rPr lang="en-US" dirty="0"/>
              <a:t> </a:t>
            </a:r>
            <a:r>
              <a:rPr lang="en-US" dirty="0" err="1"/>
              <a:t>Ravuru</a:t>
            </a:r>
            <a:r>
              <a:rPr lang="en-US" dirty="0"/>
              <a:t>, Sagar Srinivas </a:t>
            </a:r>
            <a:r>
              <a:rPr lang="en-US" dirty="0" err="1"/>
              <a:t>Sakhinana</a:t>
            </a:r>
            <a:r>
              <a:rPr lang="en-US" dirty="0"/>
              <a:t>, and Venkataramana </a:t>
            </a:r>
            <a:r>
              <a:rPr lang="en-US" dirty="0" err="1"/>
              <a:t>Runkana</a:t>
            </a:r>
            <a:r>
              <a:rPr lang="en-US" dirty="0"/>
              <a:t>. </a:t>
            </a:r>
            <a:r>
              <a:rPr lang="en-US" dirty="0" err="1"/>
              <a:t>arXiv</a:t>
            </a:r>
            <a:r>
              <a:rPr lang="en-US" dirty="0"/>
              <a:t>. 2024.</a:t>
            </a:r>
          </a:p>
          <a:p>
            <a:pPr marL="514350" lvl="0" indent="-514350" fontAlgn="base">
              <a:buFont typeface="+mj-lt"/>
              <a:buAutoNum type="arabicPeriod"/>
            </a:pPr>
            <a:r>
              <a:rPr lang="en-US" dirty="0" err="1"/>
              <a:t>Guozhang</a:t>
            </a:r>
            <a:r>
              <a:rPr lang="en-US" dirty="0"/>
              <a:t> Chen et al., A data-based large-scale model for primary visual cortex enables brain-like robust and versatile visual processing. Sci. Adv.8, eabq7592(2022). DOI: 10.1126/</a:t>
            </a:r>
            <a:r>
              <a:rPr lang="en-US" dirty="0" err="1"/>
              <a:t>sciadv.abq</a:t>
            </a:r>
            <a:r>
              <a:rPr lang="en-US" dirty="0"/>
              <a:t> 7592</a:t>
            </a:r>
          </a:p>
          <a:p>
            <a:pPr marL="514350" lvl="0" indent="-514350" fontAlgn="base">
              <a:buFont typeface="+mj-lt"/>
              <a:buAutoNum type="arabicPeriod"/>
            </a:pPr>
            <a:r>
              <a:rPr lang="en-US" dirty="0"/>
              <a:t>Wang, AY, Kay, K, </a:t>
            </a:r>
            <a:r>
              <a:rPr lang="en-US" dirty="0" err="1"/>
              <a:t>Naselaris</a:t>
            </a:r>
            <a:r>
              <a:rPr lang="en-US" dirty="0"/>
              <a:t>, T, Tarr, MJ &amp; Wehbe, L 2023, 'Better models of human high-level visual cortex emerge from natural language supervision with a large and diverse dataset', </a:t>
            </a:r>
            <a:r>
              <a:rPr lang="en-US" i="1" dirty="0"/>
              <a:t>Nature Machine Intelligence</a:t>
            </a:r>
            <a:r>
              <a:rPr lang="en-US" dirty="0"/>
              <a:t>, vol. 5, no. 12, pp. 1415-1426. </a:t>
            </a:r>
            <a:r>
              <a:rPr lang="en-US" u="sng" dirty="0">
                <a:hlinkClick r:id="rId2"/>
              </a:rPr>
              <a:t>https://doi.org/10.1038/s42256-023-00753-y</a:t>
            </a:r>
            <a:endParaRPr lang="en-US" dirty="0"/>
          </a:p>
          <a:p>
            <a:pPr marL="514350" lvl="0" indent="-514350" fontAlgn="base">
              <a:buFont typeface="+mj-lt"/>
              <a:buAutoNum type="arabicPeriod"/>
            </a:pPr>
            <a:r>
              <a:rPr lang="en-US" dirty="0" err="1"/>
              <a:t>Krassanakis</a:t>
            </a:r>
            <a:r>
              <a:rPr lang="en-US" dirty="0"/>
              <a:t> V, Perreira Da Silva M, </a:t>
            </a:r>
            <a:r>
              <a:rPr lang="en-US" dirty="0" err="1"/>
              <a:t>Ricordel</a:t>
            </a:r>
            <a:r>
              <a:rPr lang="en-US" dirty="0"/>
              <a:t> V. Monitoring Human Visual Behavior during the Observation of Unmanned Aerial Vehicles (UAVs) Videos. </a:t>
            </a:r>
            <a:r>
              <a:rPr lang="en-US" i="1" dirty="0"/>
              <a:t>Drones</a:t>
            </a:r>
            <a:r>
              <a:rPr lang="en-US" dirty="0"/>
              <a:t>. 2018; 2(4):36. </a:t>
            </a:r>
            <a:r>
              <a:rPr lang="en-US" u="sng" dirty="0">
                <a:hlinkClick r:id="rId3"/>
              </a:rPr>
              <a:t>https://doi.org/10.3390/drones2040036</a:t>
            </a:r>
            <a:endParaRPr lang="en-US" dirty="0"/>
          </a:p>
          <a:p>
            <a:pPr marL="514350" lvl="0" indent="-514350" fontAlgn="base">
              <a:buFont typeface="+mj-lt"/>
              <a:buAutoNum type="arabicPeriod"/>
            </a:pPr>
            <a:r>
              <a:rPr lang="en-US" dirty="0" err="1"/>
              <a:t>Wenguan</a:t>
            </a:r>
            <a:r>
              <a:rPr lang="en-US" dirty="0"/>
              <a:t> Wang, Jianbing Shen, </a:t>
            </a:r>
            <a:r>
              <a:rPr lang="en-US" dirty="0" err="1"/>
              <a:t>Jianwen</a:t>
            </a:r>
            <a:r>
              <a:rPr lang="en-US" dirty="0"/>
              <a:t> Xie, Ming-Ming Cheng, Haibing Ling, &amp; Ali </a:t>
            </a:r>
            <a:r>
              <a:rPr lang="en-US" dirty="0" err="1"/>
              <a:t>Borji</a:t>
            </a:r>
            <a:r>
              <a:rPr lang="en-US" dirty="0"/>
              <a:t> (2019). Revisiting Video Saliency Prediction in the Deep Learning Era. IEEE Transactions on Pattern Analysis and Machine Intelligence, 1-1.</a:t>
            </a:r>
          </a:p>
          <a:p>
            <a:pPr marL="514350" lvl="0" indent="-514350" fontAlgn="base">
              <a:buFont typeface="+mj-lt"/>
              <a:buAutoNum type="arabicPeriod"/>
            </a:pPr>
            <a:r>
              <a:rPr lang="en-US" dirty="0"/>
              <a:t>[Hulse2021] A connectome of the Drosophila central complex reveals network motifs suitable for flexible navigation and context-dependent action selection. Brad K. Hulse; Hannah Haberkern; Romain </a:t>
            </a:r>
            <a:r>
              <a:rPr lang="en-US" dirty="0" err="1"/>
              <a:t>Franconville</a:t>
            </a:r>
            <a:r>
              <a:rPr lang="en-US" dirty="0"/>
              <a:t>;</a:t>
            </a:r>
          </a:p>
          <a:p>
            <a:pPr marL="514350" lvl="0" indent="-514350" fontAlgn="base">
              <a:buFont typeface="+mj-lt"/>
              <a:buAutoNum type="arabicPeriod"/>
            </a:pPr>
            <a:r>
              <a:rPr lang="en-US" dirty="0"/>
              <a:t>J. Ruan, W. Yuan, Z. Lin, N. Liao, Z. Li, F. Xiong, T. Liu, and Y. Fu, “MM-</a:t>
            </a:r>
            <a:r>
              <a:rPr lang="en-US" dirty="0" err="1"/>
              <a:t>CamObj</a:t>
            </a:r>
            <a:r>
              <a:rPr lang="en-US" dirty="0"/>
              <a:t>: A Comprehensive Multimodal Dataset for Camouflaged Object Scenarios,” </a:t>
            </a:r>
            <a:r>
              <a:rPr lang="en-US" i="1" dirty="0" err="1"/>
              <a:t>arXiv</a:t>
            </a:r>
            <a:r>
              <a:rPr lang="en-US" i="1" dirty="0"/>
              <a:t> preprint arXiv:2409.16084</a:t>
            </a:r>
            <a:r>
              <a:rPr lang="en-US" dirty="0"/>
              <a:t>, 2024, </a:t>
            </a:r>
            <a:r>
              <a:rPr lang="en-US" dirty="0" err="1"/>
              <a:t>doi</a:t>
            </a:r>
            <a:r>
              <a:rPr lang="en-US" dirty="0"/>
              <a:t>: 10.48550/arXiv.2409.16084.</a:t>
            </a:r>
          </a:p>
          <a:p>
            <a:endParaRPr lang="en-US" dirty="0"/>
          </a:p>
        </p:txBody>
      </p:sp>
    </p:spTree>
    <p:extLst>
      <p:ext uri="{BB962C8B-B14F-4D97-AF65-F5344CB8AC3E}">
        <p14:creationId xmlns:p14="http://schemas.microsoft.com/office/powerpoint/2010/main" val="65034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3" name="Picture 12" descr="Water droplet on a petal">
            <a:extLst>
              <a:ext uri="{FF2B5EF4-FFF2-40B4-BE49-F238E27FC236}">
                <a16:creationId xmlns:a16="http://schemas.microsoft.com/office/drawing/2014/main" id="{3C6A66CF-E9C0-A1CD-3793-6D994F5ADFBA}"/>
              </a:ext>
            </a:extLst>
          </p:cNvPr>
          <p:cNvPicPr>
            <a:picLocks noChangeAspect="1"/>
          </p:cNvPicPr>
          <p:nvPr/>
        </p:nvPicPr>
        <p:blipFill>
          <a:blip r:embed="rId2">
            <a:alphaModFix amt="60000"/>
          </a:blip>
          <a:srcRect/>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EA31DE8B-81DE-26B6-8439-64E5D1DEAA33}"/>
              </a:ext>
            </a:extLst>
          </p:cNvPr>
          <p:cNvSpPr>
            <a:spLocks noGrp="1"/>
          </p:cNvSpPr>
          <p:nvPr>
            <p:ph type="title"/>
          </p:nvPr>
        </p:nvSpPr>
        <p:spPr>
          <a:xfrm>
            <a:off x="838200" y="557189"/>
            <a:ext cx="4155825" cy="5571898"/>
          </a:xfrm>
        </p:spPr>
        <p:txBody>
          <a:bodyPr>
            <a:normAutofit/>
          </a:bodyPr>
          <a:lstStyle/>
          <a:p>
            <a:r>
              <a:rPr lang="en-US">
                <a:solidFill>
                  <a:srgbClr val="FFFFFF"/>
                </a:solidFill>
              </a:rPr>
              <a:t> Background - Multimodal Language Models</a:t>
            </a:r>
          </a:p>
        </p:txBody>
      </p:sp>
      <p:sp>
        <p:nvSpPr>
          <p:cNvPr id="3" name="Content Placeholder 2">
            <a:extLst>
              <a:ext uri="{FF2B5EF4-FFF2-40B4-BE49-F238E27FC236}">
                <a16:creationId xmlns:a16="http://schemas.microsoft.com/office/drawing/2014/main" id="{B1DD8ACC-344C-7365-B329-D98804454652}"/>
              </a:ext>
            </a:extLst>
          </p:cNvPr>
          <p:cNvSpPr>
            <a:spLocks noGrp="1"/>
          </p:cNvSpPr>
          <p:nvPr>
            <p:ph idx="1"/>
          </p:nvPr>
        </p:nvSpPr>
        <p:spPr>
          <a:xfrm>
            <a:off x="5186552" y="557189"/>
            <a:ext cx="6167246" cy="5571898"/>
          </a:xfrm>
        </p:spPr>
        <p:txBody>
          <a:bodyPr anchor="ctr">
            <a:normAutofit/>
          </a:bodyPr>
          <a:lstStyle/>
          <a:p>
            <a:r>
              <a:rPr lang="en-US" sz="2000" b="1">
                <a:solidFill>
                  <a:srgbClr val="FFFFFF"/>
                </a:solidFill>
              </a:rPr>
              <a:t>From text-only → Vision + Language reasoning</a:t>
            </a:r>
            <a:endParaRPr lang="en-US" sz="2000">
              <a:solidFill>
                <a:srgbClr val="FFFFFF"/>
              </a:solidFill>
            </a:endParaRPr>
          </a:p>
          <a:p>
            <a:r>
              <a:rPr lang="en-US" sz="2000">
                <a:solidFill>
                  <a:srgbClr val="FFFFFF"/>
                </a:solidFill>
              </a:rPr>
              <a:t>Key systems: </a:t>
            </a:r>
            <a:r>
              <a:rPr lang="en-US" sz="2000" b="1">
                <a:solidFill>
                  <a:srgbClr val="FFFFFF"/>
                </a:solidFill>
              </a:rPr>
              <a:t>GPT-4, Gemini, LLaVA</a:t>
            </a:r>
            <a:r>
              <a:rPr lang="en-US" sz="2000">
                <a:solidFill>
                  <a:srgbClr val="FFFFFF"/>
                </a:solidFill>
              </a:rPr>
              <a:t> → combine pretrained LLMs with </a:t>
            </a:r>
            <a:r>
              <a:rPr lang="en-US" sz="2000" b="1">
                <a:solidFill>
                  <a:srgbClr val="FFFFFF"/>
                </a:solidFill>
              </a:rPr>
              <a:t>Vision Transformers (ViTs)</a:t>
            </a:r>
            <a:endParaRPr lang="en-US" sz="2000">
              <a:solidFill>
                <a:srgbClr val="FFFFFF"/>
              </a:solidFill>
            </a:endParaRPr>
          </a:p>
          <a:p>
            <a:r>
              <a:rPr lang="en-US" sz="2000" b="1">
                <a:solidFill>
                  <a:srgbClr val="FFFFFF"/>
                </a:solidFill>
              </a:rPr>
              <a:t>Applications</a:t>
            </a:r>
            <a:r>
              <a:rPr lang="en-US" sz="2000">
                <a:solidFill>
                  <a:srgbClr val="FFFFFF"/>
                </a:solidFill>
              </a:rPr>
              <a:t>: Image captioning, VQA, multimodal reasoning</a:t>
            </a:r>
          </a:p>
          <a:p>
            <a:r>
              <a:rPr lang="en-US" sz="2000" b="1">
                <a:solidFill>
                  <a:srgbClr val="FFFFFF"/>
                </a:solidFill>
              </a:rPr>
              <a:t>Impactful models</a:t>
            </a:r>
            <a:r>
              <a:rPr lang="en-US" sz="2000">
                <a:solidFill>
                  <a:srgbClr val="FFFFFF"/>
                </a:solidFill>
              </a:rPr>
              <a:t>:</a:t>
            </a:r>
          </a:p>
          <a:p>
            <a:pPr lvl="1"/>
            <a:r>
              <a:rPr lang="en-US" sz="2000" b="1">
                <a:solidFill>
                  <a:srgbClr val="FFFFFF"/>
                </a:solidFill>
              </a:rPr>
              <a:t>DALL-E</a:t>
            </a:r>
            <a:r>
              <a:rPr lang="en-US" sz="2000">
                <a:solidFill>
                  <a:srgbClr val="FFFFFF"/>
                </a:solidFill>
              </a:rPr>
              <a:t> → Generates realistic images from text prompts → simulates “mental imagery.”</a:t>
            </a:r>
          </a:p>
          <a:p>
            <a:pPr lvl="1"/>
            <a:r>
              <a:rPr lang="en-US" sz="2000" b="1">
                <a:solidFill>
                  <a:srgbClr val="FFFFFF"/>
                </a:solidFill>
              </a:rPr>
              <a:t>Flamingo</a:t>
            </a:r>
            <a:r>
              <a:rPr lang="en-US" sz="2000">
                <a:solidFill>
                  <a:srgbClr val="FFFFFF"/>
                </a:solidFill>
              </a:rPr>
              <a:t> → Few-shot multimodal model → learns cross-modal tasks with minimal supervision</a:t>
            </a:r>
          </a:p>
          <a:p>
            <a:r>
              <a:rPr lang="en-US" sz="2000" b="1">
                <a:solidFill>
                  <a:srgbClr val="FFFFFF"/>
                </a:solidFill>
              </a:rPr>
              <a:t>Scientific Relevance</a:t>
            </a:r>
            <a:r>
              <a:rPr lang="en-US" sz="2000">
                <a:solidFill>
                  <a:srgbClr val="FFFFFF"/>
                </a:solidFill>
              </a:rPr>
              <a:t>:</a:t>
            </a:r>
          </a:p>
          <a:p>
            <a:pPr lvl="1"/>
            <a:r>
              <a:rPr lang="en-US" sz="2000">
                <a:solidFill>
                  <a:srgbClr val="FFFFFF"/>
                </a:solidFill>
              </a:rPr>
              <a:t>Replicates </a:t>
            </a:r>
            <a:r>
              <a:rPr lang="en-US" sz="2000" b="1">
                <a:solidFill>
                  <a:srgbClr val="FFFFFF"/>
                </a:solidFill>
              </a:rPr>
              <a:t>dorsal (where) + ventral (what) streams</a:t>
            </a:r>
            <a:r>
              <a:rPr lang="en-US" sz="2000">
                <a:solidFill>
                  <a:srgbClr val="FFFFFF"/>
                </a:solidFill>
              </a:rPr>
              <a:t> of the visual cortex</a:t>
            </a:r>
          </a:p>
          <a:p>
            <a:pPr lvl="1"/>
            <a:r>
              <a:rPr lang="en-US" sz="2000">
                <a:solidFill>
                  <a:srgbClr val="FFFFFF"/>
                </a:solidFill>
              </a:rPr>
              <a:t>Provides </a:t>
            </a:r>
            <a:r>
              <a:rPr lang="en-US" sz="2000" b="1">
                <a:solidFill>
                  <a:srgbClr val="FFFFFF"/>
                </a:solidFill>
              </a:rPr>
              <a:t>better saliency prediction &amp; scene understanding</a:t>
            </a:r>
            <a:r>
              <a:rPr lang="en-US" sz="2000">
                <a:solidFill>
                  <a:srgbClr val="FFFFFF"/>
                </a:solidFill>
              </a:rPr>
              <a:t> than unimodal approaches</a:t>
            </a:r>
          </a:p>
          <a:p>
            <a:endParaRPr lang="en-US" sz="2000">
              <a:solidFill>
                <a:srgbClr val="FFFFFF"/>
              </a:solidFill>
            </a:endParaRPr>
          </a:p>
        </p:txBody>
      </p:sp>
    </p:spTree>
    <p:extLst>
      <p:ext uri="{BB962C8B-B14F-4D97-AF65-F5344CB8AC3E}">
        <p14:creationId xmlns:p14="http://schemas.microsoft.com/office/powerpoint/2010/main" val="2310353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B2F2-517F-7A99-D9ED-70AD6028D390}"/>
              </a:ext>
            </a:extLst>
          </p:cNvPr>
          <p:cNvSpPr>
            <a:spLocks noGrp="1"/>
          </p:cNvSpPr>
          <p:nvPr>
            <p:ph type="title"/>
          </p:nvPr>
        </p:nvSpPr>
        <p:spPr/>
        <p:txBody>
          <a:bodyPr/>
          <a:lstStyle/>
          <a:p>
            <a:endParaRPr lang="en-US"/>
          </a:p>
        </p:txBody>
      </p:sp>
      <p:pic>
        <p:nvPicPr>
          <p:cNvPr id="1026" name="Picture 2" descr="An Explainable Vision Transformer Model Based White Blood Cells  Classification and Localization">
            <a:extLst>
              <a:ext uri="{FF2B5EF4-FFF2-40B4-BE49-F238E27FC236}">
                <a16:creationId xmlns:a16="http://schemas.microsoft.com/office/drawing/2014/main" id="{435CD8AB-DC61-C917-2EB2-A72DF8A6B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06032" cy="2945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rstanding Multimodal LLMs - by Sebastian Raschka, PhD">
            <a:extLst>
              <a:ext uri="{FF2B5EF4-FFF2-40B4-BE49-F238E27FC236}">
                <a16:creationId xmlns:a16="http://schemas.microsoft.com/office/drawing/2014/main" id="{372251AF-F594-4834-139D-C4A0FF6EBD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6206" y="3190102"/>
            <a:ext cx="7335794" cy="3667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27089A-1AEE-D5AD-E6E9-C577A9982B96}"/>
              </a:ext>
            </a:extLst>
          </p:cNvPr>
          <p:cNvSpPr txBox="1"/>
          <p:nvPr/>
        </p:nvSpPr>
        <p:spPr>
          <a:xfrm>
            <a:off x="8896865" y="877330"/>
            <a:ext cx="2038379" cy="369332"/>
          </a:xfrm>
          <a:prstGeom prst="rect">
            <a:avLst/>
          </a:prstGeom>
          <a:noFill/>
        </p:spPr>
        <p:txBody>
          <a:bodyPr wrap="none" rtlCol="0">
            <a:spAutoFit/>
          </a:bodyPr>
          <a:lstStyle/>
          <a:p>
            <a:r>
              <a:rPr lang="en-US" dirty="0"/>
              <a:t>Vision Transformer</a:t>
            </a:r>
          </a:p>
        </p:txBody>
      </p:sp>
      <p:sp>
        <p:nvSpPr>
          <p:cNvPr id="5" name="TextBox 4">
            <a:extLst>
              <a:ext uri="{FF2B5EF4-FFF2-40B4-BE49-F238E27FC236}">
                <a16:creationId xmlns:a16="http://schemas.microsoft.com/office/drawing/2014/main" id="{D76C39B6-AE7F-F89D-D91D-3C66478D5915}"/>
              </a:ext>
            </a:extLst>
          </p:cNvPr>
          <p:cNvSpPr txBox="1"/>
          <p:nvPr/>
        </p:nvSpPr>
        <p:spPr>
          <a:xfrm>
            <a:off x="1507524" y="4497859"/>
            <a:ext cx="2597762" cy="369332"/>
          </a:xfrm>
          <a:prstGeom prst="rect">
            <a:avLst/>
          </a:prstGeom>
          <a:noFill/>
        </p:spPr>
        <p:txBody>
          <a:bodyPr wrap="none" rtlCol="0">
            <a:spAutoFit/>
          </a:bodyPr>
          <a:lstStyle/>
          <a:p>
            <a:r>
              <a:rPr lang="en-US" dirty="0"/>
              <a:t>Multimodal Architecture</a:t>
            </a:r>
          </a:p>
        </p:txBody>
      </p:sp>
    </p:spTree>
    <p:extLst>
      <p:ext uri="{BB962C8B-B14F-4D97-AF65-F5344CB8AC3E}">
        <p14:creationId xmlns:p14="http://schemas.microsoft.com/office/powerpoint/2010/main" val="298160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90B80AB5-04E5-2C2D-26E9-EF3A3DA3A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0"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3F825-732B-8F18-307F-5022CA525A60}"/>
              </a:ext>
            </a:extLst>
          </p:cNvPr>
          <p:cNvSpPr>
            <a:spLocks noGrp="1"/>
          </p:cNvSpPr>
          <p:nvPr>
            <p:ph type="title"/>
          </p:nvPr>
        </p:nvSpPr>
        <p:spPr>
          <a:xfrm>
            <a:off x="781878" y="5014525"/>
            <a:ext cx="4572000" cy="1401183"/>
          </a:xfrm>
        </p:spPr>
        <p:txBody>
          <a:bodyPr anchor="t">
            <a:normAutofit/>
          </a:bodyPr>
          <a:lstStyle/>
          <a:p>
            <a:r>
              <a:rPr lang="en-US" sz="3200"/>
              <a:t> Background - Agent Orchestration</a:t>
            </a:r>
          </a:p>
        </p:txBody>
      </p:sp>
      <p:pic>
        <p:nvPicPr>
          <p:cNvPr id="2050" name="Picture 2" descr="Implementing ReAct Agentic Pattern From Scratch">
            <a:extLst>
              <a:ext uri="{FF2B5EF4-FFF2-40B4-BE49-F238E27FC236}">
                <a16:creationId xmlns:a16="http://schemas.microsoft.com/office/drawing/2014/main" id="{44A693FA-7819-9499-7993-1DEF026016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792580"/>
            <a:ext cx="4558748" cy="3501831"/>
          </a:xfrm>
          <a:prstGeom prst="rect">
            <a:avLst/>
          </a:prstGeom>
          <a:noFill/>
          <a:extLst>
            <a:ext uri="{909E8E84-426E-40DD-AFC4-6F175D3DCCD1}">
              <a14:hiddenFill xmlns:a14="http://schemas.microsoft.com/office/drawing/2010/main">
                <a:solidFill>
                  <a:srgbClr val="FFFFFF"/>
                </a:solidFill>
              </a14:hiddenFill>
            </a:ext>
          </a:extLst>
        </p:spPr>
      </p:pic>
      <p:cxnSp>
        <p:nvCxnSpPr>
          <p:cNvPr id="2057" name="Straight Connector 205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656" y="474740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FC37BD-4E76-3F57-5100-382146469833}"/>
              </a:ext>
            </a:extLst>
          </p:cNvPr>
          <p:cNvSpPr>
            <a:spLocks noGrp="1"/>
          </p:cNvSpPr>
          <p:nvPr>
            <p:ph idx="1"/>
          </p:nvPr>
        </p:nvSpPr>
        <p:spPr>
          <a:xfrm>
            <a:off x="6811617" y="838200"/>
            <a:ext cx="4542183" cy="5315911"/>
          </a:xfrm>
        </p:spPr>
        <p:txBody>
          <a:bodyPr>
            <a:normAutofit/>
          </a:bodyPr>
          <a:lstStyle/>
          <a:p>
            <a:r>
              <a:rPr lang="en-US" sz="1600" b="1"/>
              <a:t>Multi-agent LLMs</a:t>
            </a:r>
            <a:r>
              <a:rPr lang="en-US" sz="1600"/>
              <a:t> = multiple specialized models collaborating</a:t>
            </a:r>
          </a:p>
          <a:p>
            <a:r>
              <a:rPr lang="en-US" sz="1600" b="1"/>
              <a:t>Frameworks</a:t>
            </a:r>
            <a:r>
              <a:rPr lang="en-US" sz="1600"/>
              <a:t>:</a:t>
            </a:r>
          </a:p>
          <a:p>
            <a:pPr lvl="1"/>
            <a:r>
              <a:rPr lang="en-US" sz="1600" b="1"/>
              <a:t>Crew AI, AutoGPT</a:t>
            </a:r>
            <a:r>
              <a:rPr lang="en-US" sz="1600"/>
              <a:t> → agents with specific roles &amp; goals</a:t>
            </a:r>
          </a:p>
          <a:p>
            <a:pPr lvl="1"/>
            <a:r>
              <a:rPr lang="en-US" sz="1600"/>
              <a:t>Limitation: Communication often </a:t>
            </a:r>
            <a:r>
              <a:rPr lang="en-US" sz="1600" b="1"/>
              <a:t>opaque</a:t>
            </a:r>
            <a:endParaRPr lang="en-US" sz="1600"/>
          </a:p>
          <a:p>
            <a:r>
              <a:rPr lang="en-US" sz="1600" b="1"/>
              <a:t>Advances</a:t>
            </a:r>
            <a:r>
              <a:rPr lang="en-US" sz="1600"/>
              <a:t>:</a:t>
            </a:r>
          </a:p>
          <a:p>
            <a:pPr lvl="1"/>
            <a:r>
              <a:rPr lang="en-US" sz="1600" b="1"/>
              <a:t>LangGraph, ReAct, Chain-of-Thought (CoT)</a:t>
            </a:r>
            <a:r>
              <a:rPr lang="en-US" sz="1600"/>
              <a:t> → structured, step-by-step reasoning flows</a:t>
            </a:r>
          </a:p>
          <a:p>
            <a:pPr lvl="1"/>
            <a:r>
              <a:rPr lang="en-US" sz="1600" b="1"/>
              <a:t>Retrieval-Augmented Generation (RAG)</a:t>
            </a:r>
            <a:r>
              <a:rPr lang="en-US" sz="1600"/>
              <a:t> → connects agents to external vector DBs (</a:t>
            </a:r>
            <a:r>
              <a:rPr lang="en-US" sz="1600" b="1"/>
              <a:t>FAISS, LanceDB</a:t>
            </a:r>
            <a:r>
              <a:rPr lang="en-US" sz="1600"/>
              <a:t>) for dynamic domain knowledge</a:t>
            </a:r>
          </a:p>
          <a:p>
            <a:r>
              <a:rPr lang="en-US" sz="1600" b="1"/>
              <a:t>Why it matters</a:t>
            </a:r>
            <a:r>
              <a:rPr lang="en-US" sz="1600"/>
              <a:t>:</a:t>
            </a:r>
          </a:p>
          <a:p>
            <a:pPr lvl="1"/>
            <a:r>
              <a:rPr lang="en-US" sz="1600"/>
              <a:t>Supports </a:t>
            </a:r>
            <a:r>
              <a:rPr lang="en-US" sz="1600" b="1"/>
              <a:t>modular, interpretable, distributed reasoning</a:t>
            </a:r>
            <a:endParaRPr lang="en-US" sz="1600"/>
          </a:p>
          <a:p>
            <a:pPr lvl="1"/>
            <a:r>
              <a:rPr lang="en-US" sz="1600"/>
              <a:t>Enables brain-inspired systems where </a:t>
            </a:r>
            <a:r>
              <a:rPr lang="en-US" sz="1600" b="1"/>
              <a:t>agents = cortical regions</a:t>
            </a:r>
            <a:r>
              <a:rPr lang="en-US" sz="1600"/>
              <a:t> with controlled pathways</a:t>
            </a:r>
          </a:p>
          <a:p>
            <a:endParaRPr lang="en-US" sz="1600"/>
          </a:p>
        </p:txBody>
      </p:sp>
    </p:spTree>
    <p:extLst>
      <p:ext uri="{BB962C8B-B14F-4D97-AF65-F5344CB8AC3E}">
        <p14:creationId xmlns:p14="http://schemas.microsoft.com/office/powerpoint/2010/main" val="92366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B2BE-B11B-6341-67A5-D878D3A952C4}"/>
              </a:ext>
            </a:extLst>
          </p:cNvPr>
          <p:cNvSpPr>
            <a:spLocks noGrp="1"/>
          </p:cNvSpPr>
          <p:nvPr>
            <p:ph type="title"/>
          </p:nvPr>
        </p:nvSpPr>
        <p:spPr>
          <a:xfrm>
            <a:off x="558799" y="365125"/>
            <a:ext cx="10879667" cy="1325563"/>
          </a:xfrm>
        </p:spPr>
        <p:txBody>
          <a:bodyPr>
            <a:normAutofit/>
          </a:bodyPr>
          <a:lstStyle/>
          <a:p>
            <a:r>
              <a:rPr lang="en-US" sz="3800" dirty="0"/>
              <a:t>Preliminary Work - Dennett’s Multiple Drafts Model</a:t>
            </a:r>
          </a:p>
        </p:txBody>
      </p:sp>
      <p:sp>
        <p:nvSpPr>
          <p:cNvPr id="3" name="Content Placeholder 2">
            <a:extLst>
              <a:ext uri="{FF2B5EF4-FFF2-40B4-BE49-F238E27FC236}">
                <a16:creationId xmlns:a16="http://schemas.microsoft.com/office/drawing/2014/main" id="{B46B5BFC-0FB4-F206-EA94-2E96D2EE2084}"/>
              </a:ext>
            </a:extLst>
          </p:cNvPr>
          <p:cNvSpPr>
            <a:spLocks noGrp="1"/>
          </p:cNvSpPr>
          <p:nvPr>
            <p:ph idx="1"/>
          </p:nvPr>
        </p:nvSpPr>
        <p:spPr>
          <a:xfrm>
            <a:off x="838200" y="1825624"/>
            <a:ext cx="10515600" cy="4750273"/>
          </a:xfrm>
        </p:spPr>
        <p:txBody>
          <a:bodyPr>
            <a:normAutofit fontScale="70000" lnSpcReduction="20000"/>
          </a:bodyPr>
          <a:lstStyle/>
          <a:p>
            <a:r>
              <a:rPr lang="en-US" b="1" dirty="0"/>
              <a:t>Core Ideas</a:t>
            </a:r>
            <a:endParaRPr lang="en-US" dirty="0"/>
          </a:p>
          <a:p>
            <a:pPr lvl="1"/>
            <a:r>
              <a:rPr lang="en-US" dirty="0"/>
              <a:t>Proposed by Daniel Dennett in </a:t>
            </a:r>
            <a:r>
              <a:rPr lang="en-US" i="1" dirty="0"/>
              <a:t>Consciousness Explained</a:t>
            </a:r>
            <a:r>
              <a:rPr lang="en-US" dirty="0"/>
              <a:t> (1991)</a:t>
            </a:r>
          </a:p>
          <a:p>
            <a:pPr lvl="1"/>
            <a:r>
              <a:rPr lang="en-US" dirty="0"/>
              <a:t>Denies any central “Cartesian Theater” (no single place or moment in the brain where consciousness “happens”)</a:t>
            </a:r>
          </a:p>
          <a:p>
            <a:pPr lvl="1"/>
            <a:r>
              <a:rPr lang="en-US" dirty="0"/>
              <a:t>Instead, there are </a:t>
            </a:r>
            <a:r>
              <a:rPr lang="en-US" b="1" dirty="0"/>
              <a:t>parallel</a:t>
            </a:r>
            <a:r>
              <a:rPr lang="en-US" dirty="0"/>
              <a:t>, </a:t>
            </a:r>
            <a:r>
              <a:rPr lang="en-US" b="1" dirty="0"/>
              <a:t>multitrack</a:t>
            </a:r>
            <a:r>
              <a:rPr lang="en-US" dirty="0"/>
              <a:t> processes: different subsystems of the brain make content‐fixations (detecting features, interpreting sensory inputs, etc.) at different places and times</a:t>
            </a:r>
          </a:p>
          <a:p>
            <a:r>
              <a:rPr lang="en-US" b="1" dirty="0"/>
              <a:t>Mechanisms &amp; Implications</a:t>
            </a:r>
            <a:endParaRPr lang="en-US" dirty="0"/>
          </a:p>
          <a:p>
            <a:pPr lvl="1"/>
            <a:r>
              <a:rPr lang="en-US" dirty="0"/>
              <a:t>These content‐fixations are continuously edited (“drafts”)—new interpretations, revisions, additions—across time</a:t>
            </a:r>
          </a:p>
          <a:p>
            <a:pPr lvl="1"/>
            <a:r>
              <a:rPr lang="en-US" dirty="0"/>
              <a:t>Not all “drafts” reach what we consider full conscious awareness; only some become “famous” or influential enough to affect behavior, memory, report</a:t>
            </a:r>
          </a:p>
          <a:p>
            <a:pPr lvl="1"/>
            <a:r>
              <a:rPr lang="en-US" dirty="0"/>
              <a:t>Consciousness is thus dynamic, distributed, and emergent—tied to behavior and the capacity of content to influence actions rather than to the presence of a single, fixed observer</a:t>
            </a:r>
          </a:p>
          <a:p>
            <a:r>
              <a:rPr lang="en-US" b="1" dirty="0"/>
              <a:t>Why It Matters for Cognitive Modeling</a:t>
            </a:r>
            <a:endParaRPr lang="en-US" dirty="0"/>
          </a:p>
          <a:p>
            <a:pPr lvl="1"/>
            <a:r>
              <a:rPr lang="en-US" dirty="0"/>
              <a:t>Motivates designing systems with </a:t>
            </a:r>
            <a:r>
              <a:rPr lang="en-US" b="1" dirty="0"/>
              <a:t>modular, parallel sub‐agents</a:t>
            </a:r>
            <a:r>
              <a:rPr lang="en-US" dirty="0"/>
              <a:t> rather than monolithic sequential pipelines</a:t>
            </a:r>
          </a:p>
          <a:p>
            <a:pPr lvl="1"/>
            <a:r>
              <a:rPr lang="en-US" dirty="0"/>
              <a:t>Suggests focus on how drafts (partial interpretations) are generated, edited, and selected</a:t>
            </a:r>
          </a:p>
          <a:p>
            <a:pPr lvl="1"/>
            <a:r>
              <a:rPr lang="en-US" dirty="0"/>
              <a:t>Offers a framework to compare artificial systems to human‐like consciousness in terms of integration, revision, and competition among representations</a:t>
            </a:r>
          </a:p>
          <a:p>
            <a:endParaRPr lang="en-US" dirty="0"/>
          </a:p>
        </p:txBody>
      </p:sp>
    </p:spTree>
    <p:extLst>
      <p:ext uri="{BB962C8B-B14F-4D97-AF65-F5344CB8AC3E}">
        <p14:creationId xmlns:p14="http://schemas.microsoft.com/office/powerpoint/2010/main" val="81696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0A16-5A9E-5ACE-E3C4-2D3C5F4F8EE9}"/>
              </a:ext>
            </a:extLst>
          </p:cNvPr>
          <p:cNvSpPr>
            <a:spLocks noGrp="1"/>
          </p:cNvSpPr>
          <p:nvPr>
            <p:ph type="title"/>
          </p:nvPr>
        </p:nvSpPr>
        <p:spPr/>
        <p:txBody>
          <a:bodyPr/>
          <a:lstStyle/>
          <a:p>
            <a:r>
              <a:rPr lang="en-US" dirty="0"/>
              <a:t>Preliminary Work – CrewAI Implementation</a:t>
            </a:r>
          </a:p>
        </p:txBody>
      </p:sp>
      <p:sp>
        <p:nvSpPr>
          <p:cNvPr id="3" name="Content Placeholder 2">
            <a:extLst>
              <a:ext uri="{FF2B5EF4-FFF2-40B4-BE49-F238E27FC236}">
                <a16:creationId xmlns:a16="http://schemas.microsoft.com/office/drawing/2014/main" id="{83B6E5F7-3961-AD2A-D1FC-5D807410C314}"/>
              </a:ext>
            </a:extLst>
          </p:cNvPr>
          <p:cNvSpPr>
            <a:spLocks noGrp="1"/>
          </p:cNvSpPr>
          <p:nvPr>
            <p:ph idx="1"/>
          </p:nvPr>
        </p:nvSpPr>
        <p:spPr/>
        <p:txBody>
          <a:bodyPr>
            <a:normAutofit fontScale="77500" lnSpcReduction="20000"/>
          </a:bodyPr>
          <a:lstStyle/>
          <a:p>
            <a:pPr marL="0" indent="0">
              <a:buNone/>
            </a:pPr>
            <a:r>
              <a:rPr lang="en-US" b="1" dirty="0"/>
              <a:t>Objective</a:t>
            </a:r>
            <a:endParaRPr lang="en-US" dirty="0"/>
          </a:p>
          <a:p>
            <a:r>
              <a:rPr lang="en-US" dirty="0"/>
              <a:t>Create a </a:t>
            </a:r>
            <a:r>
              <a:rPr lang="en-US" b="1" dirty="0"/>
              <a:t>baseline system</a:t>
            </a:r>
            <a:r>
              <a:rPr lang="en-US" dirty="0"/>
              <a:t> that follows Dennett’s model: multiple agents (“drafts”) working in parallel, then integrated, to simulate aspects of conscious processing</a:t>
            </a:r>
          </a:p>
          <a:p>
            <a:r>
              <a:rPr lang="en-US" b="1" dirty="0"/>
              <a:t>Framework</a:t>
            </a:r>
            <a:r>
              <a:rPr lang="en-US" dirty="0"/>
              <a:t>: CrewAI multi‐agent LLM system</a:t>
            </a:r>
          </a:p>
          <a:p>
            <a:r>
              <a:rPr lang="en-US" b="1" dirty="0"/>
              <a:t>Agents</a:t>
            </a:r>
            <a:r>
              <a:rPr lang="en-US" dirty="0"/>
              <a:t>:</a:t>
            </a:r>
          </a:p>
          <a:p>
            <a:pPr lvl="1"/>
            <a:r>
              <a:rPr lang="en-US" b="1" dirty="0"/>
              <a:t>LLM1 (Quantitative Focus)</a:t>
            </a:r>
            <a:r>
              <a:rPr lang="en-US" dirty="0"/>
              <a:t> — extracts and summarizes numerical/quantity information</a:t>
            </a:r>
          </a:p>
          <a:p>
            <a:pPr lvl="1"/>
            <a:r>
              <a:rPr lang="en-US" b="1" dirty="0"/>
              <a:t>LLM2 (Logical Relationships Focus)</a:t>
            </a:r>
            <a:r>
              <a:rPr lang="en-US" dirty="0"/>
              <a:t> — identifies logical relations, interactions, structures in the input</a:t>
            </a:r>
          </a:p>
          <a:p>
            <a:pPr lvl="1"/>
            <a:r>
              <a:rPr lang="en-US" b="1" dirty="0"/>
              <a:t>Primary LLM (Integrator)</a:t>
            </a:r>
            <a:r>
              <a:rPr lang="en-US" dirty="0"/>
              <a:t> — takes outputs from LLM1 and LLM2 and produces final answer</a:t>
            </a:r>
          </a:p>
          <a:p>
            <a:r>
              <a:rPr lang="en-US" b="1" dirty="0"/>
              <a:t>Procedure</a:t>
            </a:r>
            <a:endParaRPr lang="en-US" dirty="0"/>
          </a:p>
          <a:p>
            <a:pPr lvl="1"/>
            <a:r>
              <a:rPr lang="en-US" dirty="0"/>
              <a:t>Feed 20 input questions/tasks: arithmetic (quantities), logic, everyday reasoning</a:t>
            </a:r>
          </a:p>
          <a:p>
            <a:pPr lvl="1"/>
            <a:r>
              <a:rPr lang="en-US" dirty="0"/>
              <a:t>Agents work in parallel, produce their “drafts,” then integrator synthesizes into final output</a:t>
            </a:r>
          </a:p>
          <a:p>
            <a:pPr lvl="1"/>
            <a:r>
              <a:rPr lang="en-US" dirty="0"/>
              <a:t>Observe and document not just correctness, but how partial interpretations differ, what is preserved or discarded, whether context or realism enters into the integrator’s answer (beyond raw logical quantity)</a:t>
            </a:r>
          </a:p>
          <a:p>
            <a:endParaRPr lang="en-US" dirty="0"/>
          </a:p>
        </p:txBody>
      </p:sp>
    </p:spTree>
    <p:extLst>
      <p:ext uri="{BB962C8B-B14F-4D97-AF65-F5344CB8AC3E}">
        <p14:creationId xmlns:p14="http://schemas.microsoft.com/office/powerpoint/2010/main" val="1495280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57608</TotalTime>
  <Words>4190</Words>
  <Application>Microsoft Office PowerPoint</Application>
  <PresentationFormat>Widescreen</PresentationFormat>
  <Paragraphs>459</Paragraphs>
  <Slides>46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Aptos</vt:lpstr>
      <vt:lpstr>Aptos Display</vt:lpstr>
      <vt:lpstr>Arial</vt:lpstr>
      <vt:lpstr>Calibri</vt:lpstr>
      <vt:lpstr>Times New Roman</vt:lpstr>
      <vt:lpstr>Office Theme</vt:lpstr>
      <vt:lpstr>Modelling Cognitive Brain Processes </vt:lpstr>
      <vt:lpstr>Presentation Roadmap</vt:lpstr>
      <vt:lpstr>Project Overview</vt:lpstr>
      <vt:lpstr>Background - Related Work</vt:lpstr>
      <vt:lpstr> Background - Multimodal Language Models</vt:lpstr>
      <vt:lpstr>PowerPoint Presentation</vt:lpstr>
      <vt:lpstr> Background - Agent Orchestration</vt:lpstr>
      <vt:lpstr>Preliminary Work - Dennett’s Multiple Drafts Model</vt:lpstr>
      <vt:lpstr>Preliminary Work – CrewAI Implementation</vt:lpstr>
      <vt:lpstr>Preliminary Work – CrewAI Implementation</vt:lpstr>
      <vt:lpstr>Preliminary Work – Topology Manager</vt:lpstr>
      <vt:lpstr>Preliminary Work – Topology Manager</vt:lpstr>
      <vt:lpstr>Preliminary Work – Topology Manager</vt:lpstr>
      <vt:lpstr>Preliminary Work – Topology Manager (RAG)</vt:lpstr>
      <vt:lpstr>Preliminary Work – Topology Manager (RAG)</vt:lpstr>
      <vt:lpstr>Preliminary Work – Topology Manager</vt:lpstr>
      <vt:lpstr>Preliminary Work – Topology Manager</vt:lpstr>
      <vt:lpstr>Preliminary Work – Housefly Vision Simulation</vt:lpstr>
      <vt:lpstr>Preliminary Work – Housefly Vision Simulation</vt:lpstr>
      <vt:lpstr>Preliminary Work – Housefly Vision Simulation</vt:lpstr>
      <vt:lpstr>Implementation - Finetuning Phi-3.5-mini-instruct</vt:lpstr>
      <vt:lpstr>Implementation - Finetuning Datasets and Metrics</vt:lpstr>
      <vt:lpstr>Implementation - Finetuning Phi-3.5-mini-instruct</vt:lpstr>
      <vt:lpstr>Implementation - Multimodal Support</vt:lpstr>
      <vt:lpstr>Implementation – Saliency Visualizer</vt:lpstr>
      <vt:lpstr>Implementation – Saliency Visualizer</vt:lpstr>
      <vt:lpstr>Implementation – Saliency Visualizer</vt:lpstr>
      <vt:lpstr>Implementation – Visual Cortex</vt:lpstr>
      <vt:lpstr>Implementation - Visual Cortex</vt:lpstr>
      <vt:lpstr>Implementation - Visual Cortex</vt:lpstr>
      <vt:lpstr>Implementation - Visual Cortex</vt:lpstr>
      <vt:lpstr>Implementation - Visual Cortex</vt:lpstr>
      <vt:lpstr>Implementation - Visual Cortex</vt:lpstr>
      <vt:lpstr>Experiments - CLEVR</vt:lpstr>
      <vt:lpstr>Experiments – CLEVR </vt:lpstr>
      <vt:lpstr>Experiments – CLEVR </vt:lpstr>
      <vt:lpstr>PowerPoint Presentation</vt:lpstr>
      <vt:lpstr>Experiments – COD10K</vt:lpstr>
      <vt:lpstr>Experiments – COD10K</vt:lpstr>
      <vt:lpstr>Experiments – COD10K</vt:lpstr>
      <vt:lpstr>PowerPoint Presentation</vt:lpstr>
      <vt:lpstr>Experiments– Visual Saliency</vt:lpstr>
      <vt:lpstr>Experiments – Visual Saliency</vt:lpstr>
      <vt:lpstr>Experiments – Visual Saliency</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Adithya Harish Kumar</dc:creator>
  <cp:lastModifiedBy>Adithya Harish Kumar</cp:lastModifiedBy>
  <cp:revision>13</cp:revision>
  <cp:lastPrinted>2025-11-17T17:44:58Z</cp:lastPrinted>
  <dcterms:created xsi:type="dcterms:W3CDTF">2025-09-16T17:04:02Z</dcterms:created>
  <dcterms:modified xsi:type="dcterms:W3CDTF">2025-11-26T06:17:38Z</dcterms:modified>
</cp:coreProperties>
</file>